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4"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85">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85"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l-P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 name="Google Shape;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c5dc3ecb38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c5dc3ecb38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2c5dc3ecb38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5dc3ecb38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c5dc3ecb38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2c5dc3ecb38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5dc3ecb38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2c5dc3ecb38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c601008fb4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c601008fb4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2c601008fb4_0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c601008fb4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c601008fb4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2c601008fb4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5dc3ecb38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c5dc3ecb38_0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c5dc3ecb38_0_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c601008fb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c601008fb4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2c601008fb4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601008fb4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c601008fb4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c601008fb4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c601008fb4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c601008fb4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c601008fb4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5dc3ecb38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c5dc3ecb38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2c5dc3ecb38_0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c5dc3ecb38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c5dc3ecb38_0_1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2c5dc3ecb38_0_1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c601008fb4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c601008fb4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2c601008fb4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c5dc3ecb38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c5dc3ecb38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2c5dc3ecb38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c601008fb4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c601008fb4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2c601008fb4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c634bad80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c634bad80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c634bad80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c601008fb4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 name="Google Shape;72;g2c601008fb4_0_1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2c601008fb4_0_1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601008fb4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g2c601008fb4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c5dc3ecb3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 name="Google Shape;87;g2c5dc3ecb38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2c5dc3ecb38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c5dc3ecb3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2c5dc3ecb38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2c5dc3ecb38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5dc3ecb38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5dc3ecb38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2c5dc3ecb38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5dc3ecb38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5dc3ecb38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2c5dc3ecb38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c5dc3ecb38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c5dc3ecb38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g2c5dc3ecb38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 name="Shape 17"/>
        <p:cNvGrpSpPr/>
        <p:nvPr/>
      </p:nvGrpSpPr>
      <p:grpSpPr>
        <a:xfrm>
          <a:off x="0" y="0"/>
          <a:ext cx="0" cy="0"/>
          <a:chOff x="0" y="0"/>
          <a:chExt cx="0" cy="0"/>
        </a:xfrm>
      </p:grpSpPr>
      <p:cxnSp>
        <p:nvCxnSpPr>
          <p:cNvPr id="18" name="Google Shape;18;p2"/>
          <p:cNvCxnSpPr/>
          <p:nvPr/>
        </p:nvCxnSpPr>
        <p:spPr>
          <a:xfrm>
            <a:off x="664739" y="1305790"/>
            <a:ext cx="1056790" cy="0"/>
          </a:xfrm>
          <a:prstGeom prst="straightConnector1">
            <a:avLst/>
          </a:prstGeom>
          <a:noFill/>
          <a:ln cap="flat" cmpd="sng" w="38100">
            <a:solidFill>
              <a:srgbClr val="DDD40C"/>
            </a:solidFill>
            <a:prstDash val="solid"/>
            <a:round/>
            <a:headEnd len="sm" w="sm" type="none"/>
            <a:tailEnd len="sm" w="sm" type="none"/>
          </a:ln>
        </p:spPr>
      </p:cxnSp>
      <p:sp>
        <p:nvSpPr>
          <p:cNvPr id="19" name="Google Shape;19;p2"/>
          <p:cNvSpPr txBox="1"/>
          <p:nvPr>
            <p:ph type="title"/>
          </p:nvPr>
        </p:nvSpPr>
        <p:spPr>
          <a:xfrm>
            <a:off x="555171" y="613748"/>
            <a:ext cx="7960179" cy="470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 type="body"/>
          </p:nvPr>
        </p:nvSpPr>
        <p:spPr>
          <a:xfrm>
            <a:off x="578930" y="1565413"/>
            <a:ext cx="5386442" cy="326578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SzPts val="1800"/>
              <a:buChar char="•"/>
              <a:defRPr>
                <a:solidFill>
                  <a:srgbClr val="0B4270"/>
                </a:solidFill>
              </a:defRPr>
            </a:lvl1pPr>
            <a:lvl2pPr indent="-323850" lvl="1" marL="914400" algn="l">
              <a:lnSpc>
                <a:spcPct val="90000"/>
              </a:lnSpc>
              <a:spcBef>
                <a:spcPts val="375"/>
              </a:spcBef>
              <a:spcAft>
                <a:spcPts val="0"/>
              </a:spcAft>
              <a:buSzPts val="1500"/>
              <a:buChar char="-"/>
              <a:defRPr>
                <a:solidFill>
                  <a:srgbClr val="0B4270"/>
                </a:solidFill>
              </a:defRPr>
            </a:lvl2pPr>
            <a:lvl3pPr indent="-314325" lvl="2" marL="1371600" algn="l">
              <a:lnSpc>
                <a:spcPct val="90000"/>
              </a:lnSpc>
              <a:spcBef>
                <a:spcPts val="375"/>
              </a:spcBef>
              <a:spcAft>
                <a:spcPts val="0"/>
              </a:spcAft>
              <a:buSzPts val="1350"/>
              <a:buChar char="•"/>
              <a:defRPr/>
            </a:lvl3pPr>
            <a:lvl4pPr indent="-304800" lvl="3" marL="1828800" algn="l">
              <a:lnSpc>
                <a:spcPct val="90000"/>
              </a:lnSpc>
              <a:spcBef>
                <a:spcPts val="375"/>
              </a:spcBef>
              <a:spcAft>
                <a:spcPts val="0"/>
              </a:spcAft>
              <a:buSzPts val="1200"/>
              <a:buChar char="•"/>
              <a:defRPr/>
            </a:lvl4pPr>
            <a:lvl5pPr indent="-304800" lvl="4" marL="2286000" algn="l">
              <a:lnSpc>
                <a:spcPct val="90000"/>
              </a:lnSpc>
              <a:spcBef>
                <a:spcPts val="375"/>
              </a:spcBef>
              <a:spcAft>
                <a:spcPts val="0"/>
              </a:spcAft>
              <a:buSzPts val="1200"/>
              <a:buChar char="•"/>
              <a:defRPr/>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object" type="obj">
  <p:cSld name="OBJECT">
    <p:spTree>
      <p:nvGrpSpPr>
        <p:cNvPr id="21" name="Shape 21"/>
        <p:cNvGrpSpPr/>
        <p:nvPr/>
      </p:nvGrpSpPr>
      <p:grpSpPr>
        <a:xfrm>
          <a:off x="0" y="0"/>
          <a:ext cx="0" cy="0"/>
          <a:chOff x="0" y="0"/>
          <a:chExt cx="0" cy="0"/>
        </a:xfrm>
      </p:grpSpPr>
      <p:cxnSp>
        <p:nvCxnSpPr>
          <p:cNvPr id="22" name="Google Shape;22;p3"/>
          <p:cNvCxnSpPr/>
          <p:nvPr/>
        </p:nvCxnSpPr>
        <p:spPr>
          <a:xfrm>
            <a:off x="664739" y="1305790"/>
            <a:ext cx="1056790" cy="0"/>
          </a:xfrm>
          <a:prstGeom prst="straightConnector1">
            <a:avLst/>
          </a:prstGeom>
          <a:noFill/>
          <a:ln cap="flat" cmpd="sng" w="38100">
            <a:solidFill>
              <a:srgbClr val="DDD40C"/>
            </a:solidFill>
            <a:prstDash val="solid"/>
            <a:round/>
            <a:headEnd len="sm" w="sm" type="none"/>
            <a:tailEnd len="sm" w="sm" type="none"/>
          </a:ln>
        </p:spPr>
      </p:cxnSp>
      <p:sp>
        <p:nvSpPr>
          <p:cNvPr id="23" name="Google Shape;23;p3"/>
          <p:cNvSpPr txBox="1"/>
          <p:nvPr>
            <p:ph type="title"/>
          </p:nvPr>
        </p:nvSpPr>
        <p:spPr>
          <a:xfrm>
            <a:off x="555171" y="613748"/>
            <a:ext cx="7960179" cy="470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 type="body"/>
          </p:nvPr>
        </p:nvSpPr>
        <p:spPr>
          <a:xfrm>
            <a:off x="578930" y="1565413"/>
            <a:ext cx="5386442" cy="326578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SzPts val="1800"/>
              <a:buChar char="•"/>
              <a:defRPr>
                <a:solidFill>
                  <a:srgbClr val="0B4270"/>
                </a:solidFill>
              </a:defRPr>
            </a:lvl1pPr>
            <a:lvl2pPr indent="-323850" lvl="1" marL="914400" algn="l">
              <a:lnSpc>
                <a:spcPct val="90000"/>
              </a:lnSpc>
              <a:spcBef>
                <a:spcPts val="375"/>
              </a:spcBef>
              <a:spcAft>
                <a:spcPts val="0"/>
              </a:spcAft>
              <a:buSzPts val="1500"/>
              <a:buChar char="-"/>
              <a:defRPr>
                <a:solidFill>
                  <a:srgbClr val="0B4270"/>
                </a:solidFill>
              </a:defRPr>
            </a:lvl2pPr>
            <a:lvl3pPr indent="-314325" lvl="2" marL="1371600" algn="l">
              <a:lnSpc>
                <a:spcPct val="90000"/>
              </a:lnSpc>
              <a:spcBef>
                <a:spcPts val="375"/>
              </a:spcBef>
              <a:spcAft>
                <a:spcPts val="0"/>
              </a:spcAft>
              <a:buSzPts val="1350"/>
              <a:buChar char="•"/>
              <a:defRPr/>
            </a:lvl3pPr>
            <a:lvl4pPr indent="-304800" lvl="3" marL="1828800" algn="l">
              <a:lnSpc>
                <a:spcPct val="90000"/>
              </a:lnSpc>
              <a:spcBef>
                <a:spcPts val="375"/>
              </a:spcBef>
              <a:spcAft>
                <a:spcPts val="0"/>
              </a:spcAft>
              <a:buSzPts val="1200"/>
              <a:buChar char="•"/>
              <a:defRPr/>
            </a:lvl4pPr>
            <a:lvl5pPr indent="-304800" lvl="4" marL="2286000" algn="l">
              <a:lnSpc>
                <a:spcPct val="90000"/>
              </a:lnSpc>
              <a:spcBef>
                <a:spcPts val="375"/>
              </a:spcBef>
              <a:spcAft>
                <a:spcPts val="0"/>
              </a:spcAft>
              <a:buSzPts val="1200"/>
              <a:buChar char="•"/>
              <a:defRPr/>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p:cSld name="1_Text Box">
    <p:spTree>
      <p:nvGrpSpPr>
        <p:cNvPr id="25" name="Shape 25"/>
        <p:cNvGrpSpPr/>
        <p:nvPr/>
      </p:nvGrpSpPr>
      <p:grpSpPr>
        <a:xfrm>
          <a:off x="0" y="0"/>
          <a:ext cx="0" cy="0"/>
          <a:chOff x="0" y="0"/>
          <a:chExt cx="0" cy="0"/>
        </a:xfrm>
      </p:grpSpPr>
      <p:cxnSp>
        <p:nvCxnSpPr>
          <p:cNvPr id="26" name="Google Shape;26;p4"/>
          <p:cNvCxnSpPr/>
          <p:nvPr/>
        </p:nvCxnSpPr>
        <p:spPr>
          <a:xfrm>
            <a:off x="664739" y="1305790"/>
            <a:ext cx="1056790" cy="0"/>
          </a:xfrm>
          <a:prstGeom prst="straightConnector1">
            <a:avLst/>
          </a:prstGeom>
          <a:noFill/>
          <a:ln cap="flat" cmpd="sng" w="38100">
            <a:solidFill>
              <a:srgbClr val="DDD40C"/>
            </a:solidFill>
            <a:prstDash val="solid"/>
            <a:round/>
            <a:headEnd len="sm" w="sm" type="none"/>
            <a:tailEnd len="sm" w="sm" type="none"/>
          </a:ln>
        </p:spPr>
      </p:cxnSp>
      <p:sp>
        <p:nvSpPr>
          <p:cNvPr id="27" name="Google Shape;27;p4"/>
          <p:cNvSpPr txBox="1"/>
          <p:nvPr>
            <p:ph type="title"/>
          </p:nvPr>
        </p:nvSpPr>
        <p:spPr>
          <a:xfrm>
            <a:off x="555171" y="613748"/>
            <a:ext cx="7960179" cy="470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 type="body"/>
          </p:nvPr>
        </p:nvSpPr>
        <p:spPr>
          <a:xfrm>
            <a:off x="578930" y="1565413"/>
            <a:ext cx="5386442" cy="326578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SzPts val="1800"/>
              <a:buChar char="•"/>
              <a:defRPr>
                <a:solidFill>
                  <a:srgbClr val="0B4270"/>
                </a:solidFill>
              </a:defRPr>
            </a:lvl1pPr>
            <a:lvl2pPr indent="-323850" lvl="1" marL="914400" algn="l">
              <a:lnSpc>
                <a:spcPct val="90000"/>
              </a:lnSpc>
              <a:spcBef>
                <a:spcPts val="375"/>
              </a:spcBef>
              <a:spcAft>
                <a:spcPts val="0"/>
              </a:spcAft>
              <a:buSzPts val="1500"/>
              <a:buChar char="-"/>
              <a:defRPr>
                <a:solidFill>
                  <a:srgbClr val="0B4270"/>
                </a:solidFill>
              </a:defRPr>
            </a:lvl2pPr>
            <a:lvl3pPr indent="-314325" lvl="2" marL="1371600" algn="l">
              <a:lnSpc>
                <a:spcPct val="90000"/>
              </a:lnSpc>
              <a:spcBef>
                <a:spcPts val="375"/>
              </a:spcBef>
              <a:spcAft>
                <a:spcPts val="0"/>
              </a:spcAft>
              <a:buSzPts val="1350"/>
              <a:buChar char="•"/>
              <a:defRPr/>
            </a:lvl3pPr>
            <a:lvl4pPr indent="-304800" lvl="3" marL="1828800" algn="l">
              <a:lnSpc>
                <a:spcPct val="90000"/>
              </a:lnSpc>
              <a:spcBef>
                <a:spcPts val="375"/>
              </a:spcBef>
              <a:spcAft>
                <a:spcPts val="0"/>
              </a:spcAft>
              <a:buSzPts val="1200"/>
              <a:buChar char="•"/>
              <a:defRPr/>
            </a:lvl4pPr>
            <a:lvl5pPr indent="-304800" lvl="4" marL="2286000" algn="l">
              <a:lnSpc>
                <a:spcPct val="90000"/>
              </a:lnSpc>
              <a:spcBef>
                <a:spcPts val="375"/>
              </a:spcBef>
              <a:spcAft>
                <a:spcPts val="0"/>
              </a:spcAft>
              <a:buSzPts val="1200"/>
              <a:buChar char="•"/>
              <a:defRPr/>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p:cSld name="1_Text Box">
    <p:spTree>
      <p:nvGrpSpPr>
        <p:cNvPr id="37" name="Shape 37"/>
        <p:cNvGrpSpPr/>
        <p:nvPr/>
      </p:nvGrpSpPr>
      <p:grpSpPr>
        <a:xfrm>
          <a:off x="0" y="0"/>
          <a:ext cx="0" cy="0"/>
          <a:chOff x="0" y="0"/>
          <a:chExt cx="0" cy="0"/>
        </a:xfrm>
      </p:grpSpPr>
      <p:cxnSp>
        <p:nvCxnSpPr>
          <p:cNvPr id="38" name="Google Shape;38;p6"/>
          <p:cNvCxnSpPr/>
          <p:nvPr/>
        </p:nvCxnSpPr>
        <p:spPr>
          <a:xfrm>
            <a:off x="664739" y="1305790"/>
            <a:ext cx="1056790" cy="0"/>
          </a:xfrm>
          <a:prstGeom prst="straightConnector1">
            <a:avLst/>
          </a:prstGeom>
          <a:noFill/>
          <a:ln cap="flat" cmpd="sng" w="38100">
            <a:solidFill>
              <a:srgbClr val="DDD40C"/>
            </a:solidFill>
            <a:prstDash val="solid"/>
            <a:round/>
            <a:headEnd len="sm" w="sm" type="none"/>
            <a:tailEnd len="sm" w="sm" type="none"/>
          </a:ln>
        </p:spPr>
      </p:cxnSp>
      <p:sp>
        <p:nvSpPr>
          <p:cNvPr id="39" name="Google Shape;39;p6"/>
          <p:cNvSpPr txBox="1"/>
          <p:nvPr>
            <p:ph type="title"/>
          </p:nvPr>
        </p:nvSpPr>
        <p:spPr>
          <a:xfrm>
            <a:off x="555171" y="613748"/>
            <a:ext cx="7960179" cy="470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 type="body"/>
          </p:nvPr>
        </p:nvSpPr>
        <p:spPr>
          <a:xfrm>
            <a:off x="578930" y="1565413"/>
            <a:ext cx="5386442" cy="326578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SzPts val="1800"/>
              <a:buChar char="•"/>
              <a:defRPr>
                <a:solidFill>
                  <a:srgbClr val="0B4270"/>
                </a:solidFill>
              </a:defRPr>
            </a:lvl1pPr>
            <a:lvl2pPr indent="-323850" lvl="1" marL="914400" algn="l">
              <a:lnSpc>
                <a:spcPct val="90000"/>
              </a:lnSpc>
              <a:spcBef>
                <a:spcPts val="375"/>
              </a:spcBef>
              <a:spcAft>
                <a:spcPts val="0"/>
              </a:spcAft>
              <a:buSzPts val="1500"/>
              <a:buChar char="-"/>
              <a:defRPr>
                <a:solidFill>
                  <a:srgbClr val="0B4270"/>
                </a:solidFill>
              </a:defRPr>
            </a:lvl2pPr>
            <a:lvl3pPr indent="-314325" lvl="2" marL="1371600" algn="l">
              <a:lnSpc>
                <a:spcPct val="90000"/>
              </a:lnSpc>
              <a:spcBef>
                <a:spcPts val="375"/>
              </a:spcBef>
              <a:spcAft>
                <a:spcPts val="0"/>
              </a:spcAft>
              <a:buSzPts val="1350"/>
              <a:buChar char="•"/>
              <a:defRPr/>
            </a:lvl3pPr>
            <a:lvl4pPr indent="-304800" lvl="3" marL="1828800" algn="l">
              <a:lnSpc>
                <a:spcPct val="90000"/>
              </a:lnSpc>
              <a:spcBef>
                <a:spcPts val="375"/>
              </a:spcBef>
              <a:spcAft>
                <a:spcPts val="0"/>
              </a:spcAft>
              <a:buSzPts val="1200"/>
              <a:buChar char="•"/>
              <a:defRPr/>
            </a:lvl4pPr>
            <a:lvl5pPr indent="-304800" lvl="4" marL="2286000" algn="l">
              <a:lnSpc>
                <a:spcPct val="90000"/>
              </a:lnSpc>
              <a:spcBef>
                <a:spcPts val="375"/>
              </a:spcBef>
              <a:spcAft>
                <a:spcPts val="0"/>
              </a:spcAft>
              <a:buSzPts val="1200"/>
              <a:buChar char="•"/>
              <a:defRPr/>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sp>
        <p:nvSpPr>
          <p:cNvPr id="42" name="Google Shape;42;p7"/>
          <p:cNvSpPr txBox="1"/>
          <p:nvPr>
            <p:ph type="title"/>
          </p:nvPr>
        </p:nvSpPr>
        <p:spPr>
          <a:xfrm>
            <a:off x="311700" y="316375"/>
            <a:ext cx="8520600" cy="917700"/>
          </a:xfrm>
          <a:prstGeom prst="rect">
            <a:avLst/>
          </a:prstGeom>
        </p:spPr>
        <p:txBody>
          <a:bodyPr anchorCtr="0" anchor="t" bIns="45700" lIns="91425" spcFirstLastPara="1" rIns="91425" wrap="square" tIns="45700">
            <a:noAutofit/>
          </a:bodyPr>
          <a:lstStyle>
            <a:lvl1pPr lvl="0" rtl="0">
              <a:spcBef>
                <a:spcPts val="0"/>
              </a:spcBef>
              <a:spcAft>
                <a:spcPts val="0"/>
              </a:spcAft>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 name="Google Shape;43;p7"/>
          <p:cNvSpPr txBox="1"/>
          <p:nvPr>
            <p:ph idx="1" type="body"/>
          </p:nvPr>
        </p:nvSpPr>
        <p:spPr>
          <a:xfrm>
            <a:off x="311700" y="1234075"/>
            <a:ext cx="8520600" cy="3334800"/>
          </a:xfrm>
          <a:prstGeom prst="rect">
            <a:avLst/>
          </a:prstGeom>
        </p:spPr>
        <p:txBody>
          <a:bodyPr anchorCtr="0" anchor="t" bIns="45700" lIns="91425" spcFirstLastPara="1" rIns="91425" wrap="square" tIns="45700">
            <a:noAutofit/>
          </a:bodyPr>
          <a:lstStyle>
            <a:lvl1pPr indent="-342900" lvl="0" marL="457200" rtl="0">
              <a:spcBef>
                <a:spcPts val="750"/>
              </a:spcBef>
              <a:spcAft>
                <a:spcPts val="0"/>
              </a:spcAft>
              <a:buSzPts val="1800"/>
              <a:buChar char="•"/>
              <a:defRPr/>
            </a:lvl1pPr>
            <a:lvl2pPr indent="-323850" lvl="1" marL="914400" rtl="0">
              <a:spcBef>
                <a:spcPts val="375"/>
              </a:spcBef>
              <a:spcAft>
                <a:spcPts val="0"/>
              </a:spcAft>
              <a:buSzPts val="1500"/>
              <a:buChar char="-"/>
              <a:defRPr/>
            </a:lvl2pPr>
            <a:lvl3pPr indent="-314325" lvl="2" marL="1371600" rtl="0">
              <a:spcBef>
                <a:spcPts val="375"/>
              </a:spcBef>
              <a:spcAft>
                <a:spcPts val="0"/>
              </a:spcAft>
              <a:buSzPts val="1350"/>
              <a:buChar char="•"/>
              <a:defRPr/>
            </a:lvl3pPr>
            <a:lvl4pPr indent="-304800" lvl="3" marL="1828800" rtl="0">
              <a:spcBef>
                <a:spcPts val="375"/>
              </a:spcBef>
              <a:spcAft>
                <a:spcPts val="0"/>
              </a:spcAft>
              <a:buSzPts val="1200"/>
              <a:buChar char="•"/>
              <a:defRPr/>
            </a:lvl4pPr>
            <a:lvl5pPr indent="-304800" lvl="4" marL="2286000" rtl="0">
              <a:spcBef>
                <a:spcPts val="375"/>
              </a:spcBef>
              <a:spcAft>
                <a:spcPts val="0"/>
              </a:spcAft>
              <a:buSzPts val="1200"/>
              <a:buChar char="•"/>
              <a:defRPr/>
            </a:lvl5pPr>
            <a:lvl6pPr indent="-314325" lvl="5" marL="2743200" rtl="0">
              <a:spcBef>
                <a:spcPts val="375"/>
              </a:spcBef>
              <a:spcAft>
                <a:spcPts val="0"/>
              </a:spcAft>
              <a:buSzPts val="1350"/>
              <a:buChar char="•"/>
              <a:defRPr/>
            </a:lvl6pPr>
            <a:lvl7pPr indent="-314325" lvl="6" marL="3200400" rtl="0">
              <a:spcBef>
                <a:spcPts val="375"/>
              </a:spcBef>
              <a:spcAft>
                <a:spcPts val="0"/>
              </a:spcAft>
              <a:buSzPts val="1350"/>
              <a:buChar char="•"/>
              <a:defRPr/>
            </a:lvl7pPr>
            <a:lvl8pPr indent="-314325" lvl="7" marL="3657600" rtl="0">
              <a:spcBef>
                <a:spcPts val="375"/>
              </a:spcBef>
              <a:spcAft>
                <a:spcPts val="0"/>
              </a:spcAft>
              <a:buSzPts val="1350"/>
              <a:buChar char="•"/>
              <a:defRPr/>
            </a:lvl8pPr>
            <a:lvl9pPr indent="-314325" lvl="8" marL="4114800" rtl="0">
              <a:spcBef>
                <a:spcPts val="375"/>
              </a:spcBef>
              <a:spcAft>
                <a:spcPts val="0"/>
              </a:spcAft>
              <a:buSzPts val="1350"/>
              <a:buChar char="•"/>
              <a:defRPr/>
            </a:lvl9pPr>
          </a:lstStyle>
          <a:p/>
        </p:txBody>
      </p:sp>
      <p:sp>
        <p:nvSpPr>
          <p:cNvPr id="44" name="Google Shape;44;p7"/>
          <p:cNvSpPr txBox="1"/>
          <p:nvPr>
            <p:ph idx="12" type="sldNum"/>
          </p:nvPr>
        </p:nvSpPr>
        <p:spPr>
          <a:xfrm>
            <a:off x="8497999" y="4688759"/>
            <a:ext cx="548700" cy="393600"/>
          </a:xfrm>
          <a:prstGeom prst="rect">
            <a:avLst/>
          </a:prstGeom>
        </p:spPr>
        <p:txBody>
          <a:bodyPr anchorCtr="0" anchor="ctr" bIns="45700" lIns="91425" spcFirstLastPara="1" rIns="0"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object" type="obj">
  <p:cSld name="OBJECT">
    <p:spTree>
      <p:nvGrpSpPr>
        <p:cNvPr id="45" name="Shape 45"/>
        <p:cNvGrpSpPr/>
        <p:nvPr/>
      </p:nvGrpSpPr>
      <p:grpSpPr>
        <a:xfrm>
          <a:off x="0" y="0"/>
          <a:ext cx="0" cy="0"/>
          <a:chOff x="0" y="0"/>
          <a:chExt cx="0" cy="0"/>
        </a:xfrm>
      </p:grpSpPr>
      <p:sp>
        <p:nvSpPr>
          <p:cNvPr id="46" name="Google Shape;46;p8"/>
          <p:cNvSpPr txBox="1"/>
          <p:nvPr>
            <p:ph type="title"/>
          </p:nvPr>
        </p:nvSpPr>
        <p:spPr>
          <a:xfrm>
            <a:off x="628650" y="273845"/>
            <a:ext cx="7886700" cy="8100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 name="Google Shape;47;p8"/>
          <p:cNvSpPr txBox="1"/>
          <p:nvPr>
            <p:ph idx="1" type="body"/>
          </p:nvPr>
        </p:nvSpPr>
        <p:spPr>
          <a:xfrm>
            <a:off x="628650" y="1107001"/>
            <a:ext cx="7886700" cy="38340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48" name="Google Shape;48;p8"/>
          <p:cNvSpPr txBox="1"/>
          <p:nvPr>
            <p:ph idx="11" type="ftr"/>
          </p:nvPr>
        </p:nvSpPr>
        <p:spPr>
          <a:xfrm>
            <a:off x="628650" y="4929891"/>
            <a:ext cx="5486400" cy="202500"/>
          </a:xfrm>
          <a:prstGeom prst="rect">
            <a:avLst/>
          </a:prstGeom>
          <a:noFill/>
          <a:ln>
            <a:noFill/>
          </a:ln>
        </p:spPr>
        <p:txBody>
          <a:bodyPr anchorCtr="0" anchor="ctr" bIns="45700" lIns="0"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6457950" y="4929891"/>
            <a:ext cx="2057400" cy="202500"/>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PL"/>
              <a:t>‹#›</a:t>
            </a:fld>
            <a:endParaRPr/>
          </a:p>
        </p:txBody>
      </p:sp>
      <p:pic>
        <p:nvPicPr>
          <p:cNvPr id="50" name="Google Shape;50;p8"/>
          <p:cNvPicPr preferRelativeResize="0"/>
          <p:nvPr/>
        </p:nvPicPr>
        <p:blipFill rotWithShape="1">
          <a:blip r:embed="rId2">
            <a:alphaModFix/>
          </a:blip>
          <a:srcRect b="0" l="0" r="0" t="0"/>
          <a:stretch/>
        </p:blipFill>
        <p:spPr>
          <a:xfrm>
            <a:off x="7653930" y="273847"/>
            <a:ext cx="1354207" cy="135420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4914000"/>
            <a:ext cx="9144000" cy="229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1" name="Google Shape;11;p1"/>
          <p:cNvSpPr txBox="1"/>
          <p:nvPr>
            <p:ph type="title"/>
          </p:nvPr>
        </p:nvSpPr>
        <p:spPr>
          <a:xfrm>
            <a:off x="628650" y="273844"/>
            <a:ext cx="7886700" cy="8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6457950" y="4929891"/>
            <a:ext cx="2057400" cy="202367"/>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PL"/>
              <a:t>‹#›</a:t>
            </a:fld>
            <a:endParaRPr/>
          </a:p>
        </p:txBody>
      </p:sp>
      <p:sp>
        <p:nvSpPr>
          <p:cNvPr id="13" name="Google Shape;13;p1"/>
          <p:cNvSpPr txBox="1"/>
          <p:nvPr>
            <p:ph idx="11" type="ftr"/>
          </p:nvPr>
        </p:nvSpPr>
        <p:spPr>
          <a:xfrm>
            <a:off x="628650" y="4929891"/>
            <a:ext cx="5486400" cy="202367"/>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p:nvPr/>
        </p:nvSpPr>
        <p:spPr>
          <a:xfrm>
            <a:off x="0" y="0"/>
            <a:ext cx="9144000" cy="135000"/>
          </a:xfrm>
          <a:prstGeom prst="rect">
            <a:avLst/>
          </a:prstGeom>
          <a:solidFill>
            <a:srgbClr val="0B42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5" name="Google Shape;15;p1"/>
          <p:cNvSpPr txBox="1"/>
          <p:nvPr>
            <p:ph idx="1" type="body"/>
          </p:nvPr>
        </p:nvSpPr>
        <p:spPr>
          <a:xfrm>
            <a:off x="628650" y="1222687"/>
            <a:ext cx="7886700" cy="365099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750"/>
              </a:spcBef>
              <a:spcAft>
                <a:spcPts val="0"/>
              </a:spcAft>
              <a:buClr>
                <a:schemeClr val="lt2"/>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375"/>
              </a:spcBef>
              <a:spcAft>
                <a:spcPts val="0"/>
              </a:spcAft>
              <a:buClr>
                <a:schemeClr val="lt2"/>
              </a:buClr>
              <a:buSzPts val="1500"/>
              <a:buFont typeface="Arial"/>
              <a:buChar char="-"/>
              <a:defRPr b="0" i="0" sz="1500" u="none" cap="none" strike="noStrike">
                <a:solidFill>
                  <a:schemeClr val="dk1"/>
                </a:solidFill>
                <a:latin typeface="Arial"/>
                <a:ea typeface="Arial"/>
                <a:cs typeface="Arial"/>
                <a:sym typeface="Arial"/>
              </a:defRPr>
            </a:lvl2pPr>
            <a:lvl3pPr indent="-314325" lvl="2" marL="1371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3pPr>
            <a:lvl4pPr indent="-304800" lvl="3" marL="18288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6" name="Google Shape;16;p1"/>
          <p:cNvSpPr/>
          <p:nvPr/>
        </p:nvSpPr>
        <p:spPr>
          <a:xfrm>
            <a:off x="0" y="135000"/>
            <a:ext cx="9144000" cy="5008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5"/>
          <p:cNvSpPr/>
          <p:nvPr/>
        </p:nvSpPr>
        <p:spPr>
          <a:xfrm>
            <a:off x="0" y="4914000"/>
            <a:ext cx="9144000" cy="229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1" name="Google Shape;31;p5"/>
          <p:cNvSpPr txBox="1"/>
          <p:nvPr>
            <p:ph type="title"/>
          </p:nvPr>
        </p:nvSpPr>
        <p:spPr>
          <a:xfrm>
            <a:off x="628650" y="273844"/>
            <a:ext cx="7886700" cy="8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 name="Google Shape;32;p5"/>
          <p:cNvSpPr txBox="1"/>
          <p:nvPr>
            <p:ph idx="12" type="sldNum"/>
          </p:nvPr>
        </p:nvSpPr>
        <p:spPr>
          <a:xfrm>
            <a:off x="6457950" y="4929891"/>
            <a:ext cx="2057400" cy="202367"/>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PL"/>
              <a:t>‹#›</a:t>
            </a:fld>
            <a:endParaRPr/>
          </a:p>
        </p:txBody>
      </p:sp>
      <p:sp>
        <p:nvSpPr>
          <p:cNvPr id="33" name="Google Shape;33;p5"/>
          <p:cNvSpPr txBox="1"/>
          <p:nvPr>
            <p:ph idx="11" type="ftr"/>
          </p:nvPr>
        </p:nvSpPr>
        <p:spPr>
          <a:xfrm>
            <a:off x="628650" y="4929891"/>
            <a:ext cx="5486400" cy="202367"/>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 name="Google Shape;34;p5"/>
          <p:cNvSpPr/>
          <p:nvPr/>
        </p:nvSpPr>
        <p:spPr>
          <a:xfrm>
            <a:off x="0" y="0"/>
            <a:ext cx="9144000" cy="135000"/>
          </a:xfrm>
          <a:prstGeom prst="rect">
            <a:avLst/>
          </a:prstGeom>
          <a:solidFill>
            <a:srgbClr val="0B42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 name="Google Shape;35;p5"/>
          <p:cNvSpPr txBox="1"/>
          <p:nvPr>
            <p:ph idx="1" type="body"/>
          </p:nvPr>
        </p:nvSpPr>
        <p:spPr>
          <a:xfrm>
            <a:off x="628650" y="1222687"/>
            <a:ext cx="7886700" cy="365099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750"/>
              </a:spcBef>
              <a:spcAft>
                <a:spcPts val="0"/>
              </a:spcAft>
              <a:buClr>
                <a:schemeClr val="lt2"/>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375"/>
              </a:spcBef>
              <a:spcAft>
                <a:spcPts val="0"/>
              </a:spcAft>
              <a:buClr>
                <a:schemeClr val="lt2"/>
              </a:buClr>
              <a:buSzPts val="1500"/>
              <a:buFont typeface="Arial"/>
              <a:buChar char="-"/>
              <a:defRPr b="0" i="0" sz="1500" u="none" cap="none" strike="noStrike">
                <a:solidFill>
                  <a:schemeClr val="dk1"/>
                </a:solidFill>
                <a:latin typeface="Arial"/>
                <a:ea typeface="Arial"/>
                <a:cs typeface="Arial"/>
                <a:sym typeface="Arial"/>
              </a:defRPr>
            </a:lvl2pPr>
            <a:lvl3pPr indent="-314325" lvl="2" marL="1371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3pPr>
            <a:lvl4pPr indent="-304800" lvl="3" marL="18288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6" name="Google Shape;36;p5"/>
          <p:cNvSpPr/>
          <p:nvPr/>
        </p:nvSpPr>
        <p:spPr>
          <a:xfrm>
            <a:off x="0" y="135000"/>
            <a:ext cx="9144000" cy="5008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clarin.si/repository/xmlui/handle/11356/1859" TargetMode="External"/><Relationship Id="rId4" Type="http://schemas.openxmlformats.org/officeDocument/2006/relationships/hyperlink" Target="https://www.clarin.si/repository/xmlui/handle/11356/1860" TargetMode="External"/><Relationship Id="rId9" Type="http://schemas.openxmlformats.org/officeDocument/2006/relationships/hyperlink" Target="https://lindat.mff.cuni.cz/services/teitok/parlamint-40/" TargetMode="External"/><Relationship Id="rId5" Type="http://schemas.openxmlformats.org/officeDocument/2006/relationships/hyperlink" Target="https://www.clarin.si/repository/xmlui/handle/11356/1864" TargetMode="External"/><Relationship Id="rId6" Type="http://schemas.openxmlformats.org/officeDocument/2006/relationships/hyperlink" Target="https://github.com/clarin-eric/ParlaMint" TargetMode="External"/><Relationship Id="rId7" Type="http://schemas.openxmlformats.org/officeDocument/2006/relationships/hyperlink" Target="https://www.clarin.si/ske/" TargetMode="External"/><Relationship Id="rId8" Type="http://schemas.openxmlformats.org/officeDocument/2006/relationships/hyperlink" Target="https://www.clarin.si/kontex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21.pn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dhawards.org/dhawards2023/vot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hyperlink" Target="https://www.clarin.eu/parlam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doi.org/10.1007/s10579-021-09574-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github.com/clarin-eric/ParlaMin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9"/>
          <p:cNvSpPr/>
          <p:nvPr/>
        </p:nvSpPr>
        <p:spPr>
          <a:xfrm>
            <a:off x="0" y="0"/>
            <a:ext cx="9144000" cy="5143500"/>
          </a:xfrm>
          <a:prstGeom prst="rect">
            <a:avLst/>
          </a:prstGeom>
          <a:solidFill>
            <a:srgbClr val="99CC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 name="Google Shape;56;p9"/>
          <p:cNvSpPr/>
          <p:nvPr/>
        </p:nvSpPr>
        <p:spPr>
          <a:xfrm>
            <a:off x="4208502" y="0"/>
            <a:ext cx="7623859" cy="5057336"/>
          </a:xfrm>
          <a:custGeom>
            <a:rect b="b" l="l" r="r" t="t"/>
            <a:pathLst>
              <a:path extrusionOk="0" h="10114672" w="15247718">
                <a:moveTo>
                  <a:pt x="0" y="0"/>
                </a:moveTo>
                <a:lnTo>
                  <a:pt x="15247719" y="0"/>
                </a:lnTo>
                <a:lnTo>
                  <a:pt x="15247719" y="10114672"/>
                </a:lnTo>
                <a:lnTo>
                  <a:pt x="0" y="10114672"/>
                </a:lnTo>
                <a:lnTo>
                  <a:pt x="0" y="0"/>
                </a:lnTo>
                <a:close/>
              </a:path>
            </a:pathLst>
          </a:custGeom>
          <a:blipFill rotWithShape="1">
            <a:blip r:embed="rId3">
              <a:alphaModFix/>
            </a:blip>
            <a:stretch>
              <a:fillRect b="0" l="0" r="0" t="-50747"/>
            </a:stretch>
          </a:blipFill>
          <a:ln>
            <a:noFill/>
          </a:ln>
        </p:spPr>
      </p:sp>
      <p:cxnSp>
        <p:nvCxnSpPr>
          <p:cNvPr id="57" name="Google Shape;57;p9"/>
          <p:cNvCxnSpPr/>
          <p:nvPr/>
        </p:nvCxnSpPr>
        <p:spPr>
          <a:xfrm>
            <a:off x="514350" y="2706011"/>
            <a:ext cx="528395" cy="0"/>
          </a:xfrm>
          <a:prstGeom prst="straightConnector1">
            <a:avLst/>
          </a:prstGeom>
          <a:noFill/>
          <a:ln cap="flat" cmpd="sng" w="76200">
            <a:solidFill>
              <a:srgbClr val="DDD40C"/>
            </a:solidFill>
            <a:prstDash val="solid"/>
            <a:round/>
            <a:headEnd len="sm" w="sm" type="none"/>
            <a:tailEnd len="sm" w="sm" type="none"/>
          </a:ln>
        </p:spPr>
      </p:cxnSp>
      <p:sp>
        <p:nvSpPr>
          <p:cNvPr id="58" name="Google Shape;58;p9"/>
          <p:cNvSpPr/>
          <p:nvPr/>
        </p:nvSpPr>
        <p:spPr>
          <a:xfrm>
            <a:off x="6878815" y="3134004"/>
            <a:ext cx="1750836" cy="1773054"/>
          </a:xfrm>
          <a:custGeom>
            <a:rect b="b" l="l" r="r" t="t"/>
            <a:pathLst>
              <a:path extrusionOk="0" h="3546108" w="3501671">
                <a:moveTo>
                  <a:pt x="0" y="0"/>
                </a:moveTo>
                <a:lnTo>
                  <a:pt x="3501671" y="0"/>
                </a:lnTo>
                <a:lnTo>
                  <a:pt x="3501671" y="3546108"/>
                </a:lnTo>
                <a:lnTo>
                  <a:pt x="0" y="3546108"/>
                </a:lnTo>
                <a:lnTo>
                  <a:pt x="0" y="0"/>
                </a:lnTo>
                <a:close/>
              </a:path>
            </a:pathLst>
          </a:custGeom>
          <a:blipFill rotWithShape="1">
            <a:blip r:embed="rId4">
              <a:alphaModFix/>
            </a:blip>
            <a:stretch>
              <a:fillRect b="0" l="0" r="-1268" t="0"/>
            </a:stretch>
          </a:blipFill>
          <a:ln>
            <a:noFill/>
          </a:ln>
        </p:spPr>
      </p:sp>
      <p:sp>
        <p:nvSpPr>
          <p:cNvPr id="59" name="Google Shape;59;p9"/>
          <p:cNvSpPr txBox="1"/>
          <p:nvPr/>
        </p:nvSpPr>
        <p:spPr>
          <a:xfrm>
            <a:off x="523872" y="3064087"/>
            <a:ext cx="4760100" cy="59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pl-PL" sz="1600" u="none" cap="none" strike="noStrike">
                <a:solidFill>
                  <a:srgbClr val="0B4270"/>
                </a:solidFill>
                <a:latin typeface="Lato"/>
                <a:ea typeface="Lato"/>
                <a:cs typeface="Lato"/>
                <a:sym typeface="Lato"/>
              </a:rPr>
              <a:t>Comparable and Interoperable Corpora</a:t>
            </a:r>
            <a:br>
              <a:rPr b="1" lang="pl-PL" sz="1600">
                <a:solidFill>
                  <a:srgbClr val="0B4270"/>
                </a:solidFill>
                <a:latin typeface="Lato"/>
                <a:ea typeface="Lato"/>
                <a:cs typeface="Lato"/>
                <a:sym typeface="Lato"/>
              </a:rPr>
            </a:br>
            <a:r>
              <a:rPr b="1" i="0" lang="pl-PL" sz="1600" u="none" cap="none" strike="noStrike">
                <a:solidFill>
                  <a:srgbClr val="0B4270"/>
                </a:solidFill>
                <a:latin typeface="Lato"/>
                <a:ea typeface="Lato"/>
                <a:cs typeface="Lato"/>
                <a:sym typeface="Lato"/>
              </a:rPr>
              <a:t>of Parliamentary Debates</a:t>
            </a:r>
            <a:endParaRPr/>
          </a:p>
        </p:txBody>
      </p:sp>
      <p:sp>
        <p:nvSpPr>
          <p:cNvPr id="60" name="Google Shape;60;p9"/>
          <p:cNvSpPr txBox="1"/>
          <p:nvPr/>
        </p:nvSpPr>
        <p:spPr>
          <a:xfrm>
            <a:off x="470300" y="451150"/>
            <a:ext cx="4327200" cy="61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pl-PL" sz="4000" u="none" cap="none" strike="noStrike">
                <a:solidFill>
                  <a:srgbClr val="0B4270"/>
                </a:solidFill>
                <a:latin typeface="Lato"/>
                <a:ea typeface="Lato"/>
                <a:cs typeface="Lato"/>
                <a:sym typeface="Lato"/>
              </a:rPr>
              <a:t>ParlaMint </a:t>
            </a:r>
            <a:r>
              <a:rPr b="1" lang="pl-PL" sz="4000">
                <a:solidFill>
                  <a:srgbClr val="0B4270"/>
                </a:solidFill>
                <a:latin typeface="Lato"/>
                <a:ea typeface="Lato"/>
                <a:cs typeface="Lato"/>
                <a:sym typeface="Lato"/>
              </a:rPr>
              <a:t>Corpora</a:t>
            </a:r>
            <a:endParaRPr b="1" i="0" sz="4000" u="none" cap="none" strike="noStrike">
              <a:solidFill>
                <a:srgbClr val="0B4270"/>
              </a:solidFill>
              <a:latin typeface="Lato"/>
              <a:ea typeface="Lato"/>
              <a:cs typeface="Lato"/>
              <a:sym typeface="Lato"/>
            </a:endParaRPr>
          </a:p>
        </p:txBody>
      </p:sp>
      <p:sp>
        <p:nvSpPr>
          <p:cNvPr id="61" name="Google Shape;61;p9"/>
          <p:cNvSpPr txBox="1"/>
          <p:nvPr/>
        </p:nvSpPr>
        <p:spPr>
          <a:xfrm>
            <a:off x="523873" y="4529932"/>
            <a:ext cx="6655800" cy="153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pl-PL" sz="1000">
                <a:solidFill>
                  <a:srgbClr val="0B4270"/>
                </a:solidFill>
                <a:latin typeface="Lato"/>
                <a:ea typeface="Lato"/>
                <a:cs typeface="Lato"/>
                <a:sym typeface="Lato"/>
              </a:rPr>
              <a:t>March 25, 2024 </a:t>
            </a:r>
            <a:r>
              <a:rPr b="0" i="0" lang="pl-PL" sz="1000" u="none" cap="none" strike="noStrike">
                <a:solidFill>
                  <a:srgbClr val="0B4270"/>
                </a:solidFill>
                <a:latin typeface="Lato"/>
                <a:ea typeface="Lato"/>
                <a:cs typeface="Lato"/>
                <a:sym typeface="Lato"/>
              </a:rPr>
              <a:t>|</a:t>
            </a:r>
            <a:r>
              <a:rPr lang="pl-PL" sz="1000">
                <a:solidFill>
                  <a:srgbClr val="0B4270"/>
                </a:solidFill>
                <a:latin typeface="Lato"/>
                <a:ea typeface="Lato"/>
                <a:cs typeface="Lato"/>
                <a:sym typeface="Lato"/>
              </a:rPr>
              <a:t>  Fred Jelinek seminar series, Prague (Zoom)</a:t>
            </a:r>
            <a:endParaRPr b="0" i="0" sz="1000" u="none" cap="none" strike="noStrike">
              <a:solidFill>
                <a:srgbClr val="0B4270"/>
              </a:solidFill>
              <a:latin typeface="Lato"/>
              <a:ea typeface="Lato"/>
              <a:cs typeface="Lato"/>
              <a:sym typeface="Lato"/>
            </a:endParaRPr>
          </a:p>
        </p:txBody>
      </p:sp>
      <p:sp>
        <p:nvSpPr>
          <p:cNvPr id="62" name="Google Shape;62;p9"/>
          <p:cNvSpPr txBox="1"/>
          <p:nvPr/>
        </p:nvSpPr>
        <p:spPr>
          <a:xfrm>
            <a:off x="514350" y="3811663"/>
            <a:ext cx="4828200" cy="443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pl-PL" sz="1200">
                <a:solidFill>
                  <a:srgbClr val="0B4270"/>
                </a:solidFill>
                <a:latin typeface="Lato"/>
                <a:ea typeface="Lato"/>
                <a:cs typeface="Lato"/>
                <a:sym typeface="Lato"/>
              </a:rPr>
              <a:t>Tomaž Erjavec,</a:t>
            </a:r>
            <a:endParaRPr sz="1200">
              <a:solidFill>
                <a:srgbClr val="0B4270"/>
              </a:solidFill>
              <a:latin typeface="Lato"/>
              <a:ea typeface="Lato"/>
              <a:cs typeface="Lato"/>
              <a:sym typeface="Lato"/>
            </a:endParaRPr>
          </a:p>
          <a:p>
            <a:pPr indent="0" lvl="0" marL="0" marR="0" rtl="0" algn="l">
              <a:lnSpc>
                <a:spcPct val="140000"/>
              </a:lnSpc>
              <a:spcBef>
                <a:spcPts val="0"/>
              </a:spcBef>
              <a:spcAft>
                <a:spcPts val="0"/>
              </a:spcAft>
              <a:buNone/>
            </a:pPr>
            <a:r>
              <a:rPr lang="pl-PL" sz="1200">
                <a:solidFill>
                  <a:srgbClr val="0B4270"/>
                </a:solidFill>
                <a:latin typeface="Lato"/>
                <a:ea typeface="Lato"/>
                <a:cs typeface="Lato"/>
                <a:sym typeface="Lato"/>
              </a:rPr>
              <a:t>Jožef Stefan Institute</a:t>
            </a:r>
            <a:endParaRPr sz="1200">
              <a:solidFill>
                <a:srgbClr val="0B4270"/>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l-PL"/>
              <a:t>Task 1.3: Adding metadata</a:t>
            </a:r>
            <a:endParaRPr/>
          </a:p>
        </p:txBody>
      </p:sp>
      <p:sp>
        <p:nvSpPr>
          <p:cNvPr id="129" name="Google Shape;129;p18"/>
          <p:cNvSpPr txBox="1"/>
          <p:nvPr>
            <p:ph idx="1" type="body"/>
          </p:nvPr>
        </p:nvSpPr>
        <p:spPr>
          <a:xfrm>
            <a:off x="578922" y="1565425"/>
            <a:ext cx="8099100" cy="32658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SzPts val="1800"/>
              <a:buChar char="•"/>
            </a:pPr>
            <a:r>
              <a:rPr lang="pl-PL"/>
              <a:t>Added localisation (multilingual taxonomies), ministers, L-R political orientation from Wikipedia, CHES political orientation variables</a:t>
            </a:r>
            <a:endParaRPr/>
          </a:p>
          <a:p>
            <a:pPr indent="-342900" lvl="0" marL="457200" rtl="0" algn="l">
              <a:spcBef>
                <a:spcPts val="0"/>
              </a:spcBef>
              <a:spcAft>
                <a:spcPts val="0"/>
              </a:spcAft>
              <a:buSzPts val="1800"/>
              <a:buChar char="•"/>
            </a:pPr>
            <a:r>
              <a:rPr lang="pl-PL"/>
              <a:t>Implemented merging TSV files into XML corpora</a:t>
            </a:r>
            <a:endParaRPr/>
          </a:p>
        </p:txBody>
      </p:sp>
      <p:pic>
        <p:nvPicPr>
          <p:cNvPr id="130" name="Google Shape;130;p18"/>
          <p:cNvPicPr preferRelativeResize="0"/>
          <p:nvPr/>
        </p:nvPicPr>
        <p:blipFill>
          <a:blip r:embed="rId3">
            <a:alphaModFix/>
          </a:blip>
          <a:stretch>
            <a:fillRect/>
          </a:stretch>
        </p:blipFill>
        <p:spPr>
          <a:xfrm>
            <a:off x="578919" y="2523900"/>
            <a:ext cx="3801599" cy="2410275"/>
          </a:xfrm>
          <a:prstGeom prst="rect">
            <a:avLst/>
          </a:prstGeom>
          <a:noFill/>
          <a:ln>
            <a:noFill/>
          </a:ln>
        </p:spPr>
      </p:pic>
      <p:pic>
        <p:nvPicPr>
          <p:cNvPr id="131" name="Google Shape;131;p18"/>
          <p:cNvPicPr preferRelativeResize="0"/>
          <p:nvPr/>
        </p:nvPicPr>
        <p:blipFill>
          <a:blip r:embed="rId4">
            <a:alphaModFix/>
          </a:blip>
          <a:stretch>
            <a:fillRect/>
          </a:stretch>
        </p:blipFill>
        <p:spPr>
          <a:xfrm>
            <a:off x="5282600" y="2702888"/>
            <a:ext cx="3395425" cy="2052300"/>
          </a:xfrm>
          <a:prstGeom prst="rect">
            <a:avLst/>
          </a:prstGeom>
          <a:noFill/>
          <a:ln>
            <a:noFill/>
          </a:ln>
        </p:spPr>
      </p:pic>
      <p:sp>
        <p:nvSpPr>
          <p:cNvPr id="132" name="Google Shape;132;p18"/>
          <p:cNvSpPr txBox="1"/>
          <p:nvPr/>
        </p:nvSpPr>
        <p:spPr>
          <a:xfrm>
            <a:off x="4626150" y="3510750"/>
            <a:ext cx="656400" cy="47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PL" sz="2300">
                <a:solidFill>
                  <a:schemeClr val="dk1"/>
                </a:solidFill>
              </a:rPr>
              <a:t>  ⇒</a:t>
            </a:r>
            <a:endParaRPr sz="23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9"/>
          <p:cNvPicPr preferRelativeResize="0"/>
          <p:nvPr/>
        </p:nvPicPr>
        <p:blipFill>
          <a:blip r:embed="rId3">
            <a:alphaModFix/>
          </a:blip>
          <a:stretch>
            <a:fillRect/>
          </a:stretch>
        </p:blipFill>
        <p:spPr>
          <a:xfrm>
            <a:off x="2696050" y="133725"/>
            <a:ext cx="6641725" cy="5581276"/>
          </a:xfrm>
          <a:prstGeom prst="rect">
            <a:avLst/>
          </a:prstGeom>
          <a:noFill/>
          <a:ln>
            <a:noFill/>
          </a:ln>
        </p:spPr>
      </p:pic>
      <p:sp>
        <p:nvSpPr>
          <p:cNvPr id="139" name="Google Shape;139;p19"/>
          <p:cNvSpPr txBox="1"/>
          <p:nvPr>
            <p:ph idx="1" type="body"/>
          </p:nvPr>
        </p:nvSpPr>
        <p:spPr>
          <a:xfrm>
            <a:off x="77125" y="1432350"/>
            <a:ext cx="2381100" cy="3626400"/>
          </a:xfrm>
          <a:prstGeom prst="rect">
            <a:avLst/>
          </a:prstGeom>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l-PL" sz="1400">
                <a:latin typeface="Lato"/>
                <a:ea typeface="Lato"/>
                <a:cs typeface="Lato"/>
                <a:sym typeface="Lato"/>
              </a:rPr>
              <a:t>Austria</a:t>
            </a:r>
            <a:endParaRPr b="1"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pl-PL" sz="1400">
                <a:latin typeface="Lato"/>
                <a:ea typeface="Lato"/>
                <a:cs typeface="Lato"/>
                <a:sym typeface="Lato"/>
              </a:rPr>
              <a:t>Basque Country</a:t>
            </a:r>
            <a:endParaRPr b="1"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pl-PL" sz="1400">
                <a:latin typeface="Lato"/>
                <a:ea typeface="Lato"/>
                <a:cs typeface="Lato"/>
                <a:sym typeface="Lato"/>
              </a:rPr>
              <a:t>Bosnia and Herzegovina</a:t>
            </a:r>
            <a:endParaRPr b="1"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pl-PL" sz="1400">
                <a:latin typeface="Lato"/>
                <a:ea typeface="Lato"/>
                <a:cs typeface="Lato"/>
                <a:sym typeface="Lato"/>
              </a:rPr>
              <a:t>Belgium</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pl-PL" sz="1400">
                <a:latin typeface="Lato"/>
                <a:ea typeface="Lato"/>
                <a:cs typeface="Lato"/>
                <a:sym typeface="Lato"/>
              </a:rPr>
              <a:t>Bulgaria</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pl-PL" sz="1400">
                <a:latin typeface="Lato"/>
                <a:ea typeface="Lato"/>
                <a:cs typeface="Lato"/>
                <a:sym typeface="Lato"/>
              </a:rPr>
              <a:t>Catalonia</a:t>
            </a:r>
            <a:endParaRPr b="1"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pl-PL" sz="1400">
                <a:latin typeface="Lato"/>
                <a:ea typeface="Lato"/>
                <a:cs typeface="Lato"/>
                <a:sym typeface="Lato"/>
              </a:rPr>
              <a:t>Croatia</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pl-PL" sz="1400">
                <a:latin typeface="Lato"/>
                <a:ea typeface="Lato"/>
                <a:cs typeface="Lato"/>
                <a:sym typeface="Lato"/>
              </a:rPr>
              <a:t>Czech Republic</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pl-PL" sz="1400">
                <a:latin typeface="Lato"/>
                <a:ea typeface="Lato"/>
                <a:cs typeface="Lato"/>
                <a:sym typeface="Lato"/>
              </a:rPr>
              <a:t>Denmark</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pl-PL" sz="1400">
                <a:latin typeface="Lato"/>
                <a:ea typeface="Lato"/>
                <a:cs typeface="Lato"/>
                <a:sym typeface="Lato"/>
              </a:rPr>
              <a:t>E</a:t>
            </a:r>
            <a:r>
              <a:rPr lang="pl-PL" sz="1400">
                <a:latin typeface="Lato"/>
                <a:ea typeface="Lato"/>
                <a:cs typeface="Lato"/>
                <a:sym typeface="Lato"/>
              </a:rPr>
              <a:t>stonia</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pl-PL" sz="1400">
                <a:latin typeface="Lato"/>
                <a:ea typeface="Lato"/>
                <a:cs typeface="Lato"/>
                <a:sym typeface="Lato"/>
              </a:rPr>
              <a:t>Finland</a:t>
            </a:r>
            <a:endParaRPr b="1"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pl-PL" sz="1400">
                <a:latin typeface="Lato"/>
                <a:ea typeface="Lato"/>
                <a:cs typeface="Lato"/>
                <a:sym typeface="Lato"/>
              </a:rPr>
              <a:t>France</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pl-PL" sz="1400">
                <a:latin typeface="Lato"/>
                <a:ea typeface="Lato"/>
                <a:cs typeface="Lato"/>
                <a:sym typeface="Lato"/>
              </a:rPr>
              <a:t>Galicia</a:t>
            </a:r>
            <a:endParaRPr b="1"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pl-PL" sz="1400">
                <a:latin typeface="Lato"/>
                <a:ea typeface="Lato"/>
                <a:cs typeface="Lato"/>
                <a:sym typeface="Lato"/>
              </a:rPr>
              <a:t>Greece</a:t>
            </a:r>
            <a:endParaRPr b="1"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i="1" lang="pl-PL" sz="1400">
                <a:latin typeface="Lato"/>
                <a:ea typeface="Lato"/>
                <a:cs typeface="Lato"/>
                <a:sym typeface="Lato"/>
              </a:rPr>
              <a:t>Hungary</a:t>
            </a:r>
            <a:endParaRPr i="1" sz="1400">
              <a:latin typeface="Lato"/>
              <a:ea typeface="Lato"/>
              <a:cs typeface="Lato"/>
              <a:sym typeface="Lato"/>
            </a:endParaRPr>
          </a:p>
        </p:txBody>
      </p:sp>
      <p:sp>
        <p:nvSpPr>
          <p:cNvPr id="140" name="Google Shape;140;p19"/>
          <p:cNvSpPr txBox="1"/>
          <p:nvPr/>
        </p:nvSpPr>
        <p:spPr>
          <a:xfrm>
            <a:off x="2095250" y="1373150"/>
            <a:ext cx="1275000" cy="3201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pl-PL">
                <a:solidFill>
                  <a:srgbClr val="0B4270"/>
                </a:solidFill>
                <a:latin typeface="Lato"/>
                <a:ea typeface="Lato"/>
                <a:cs typeface="Lato"/>
                <a:sym typeface="Lato"/>
              </a:rPr>
              <a:t>Iceland</a:t>
            </a:r>
            <a:endParaRPr>
              <a:solidFill>
                <a:srgbClr val="0B4270"/>
              </a:solidFill>
              <a:latin typeface="Lato"/>
              <a:ea typeface="Lato"/>
              <a:cs typeface="Lato"/>
              <a:sym typeface="Lato"/>
            </a:endParaRPr>
          </a:p>
          <a:p>
            <a:pPr indent="0" lvl="0" marL="0" rtl="0" algn="l">
              <a:lnSpc>
                <a:spcPct val="90000"/>
              </a:lnSpc>
              <a:spcBef>
                <a:spcPts val="0"/>
              </a:spcBef>
              <a:spcAft>
                <a:spcPts val="0"/>
              </a:spcAft>
              <a:buNone/>
            </a:pPr>
            <a:r>
              <a:rPr lang="pl-PL">
                <a:solidFill>
                  <a:srgbClr val="0B4270"/>
                </a:solidFill>
                <a:latin typeface="Lato"/>
                <a:ea typeface="Lato"/>
                <a:cs typeface="Lato"/>
                <a:sym typeface="Lato"/>
              </a:rPr>
              <a:t>Italy</a:t>
            </a:r>
            <a:endParaRPr>
              <a:solidFill>
                <a:srgbClr val="0B4270"/>
              </a:solidFill>
              <a:latin typeface="Lato"/>
              <a:ea typeface="Lato"/>
              <a:cs typeface="Lato"/>
              <a:sym typeface="Lato"/>
            </a:endParaRPr>
          </a:p>
          <a:p>
            <a:pPr indent="0" lvl="0" marL="0" rtl="0" algn="l">
              <a:lnSpc>
                <a:spcPct val="90000"/>
              </a:lnSpc>
              <a:spcBef>
                <a:spcPts val="0"/>
              </a:spcBef>
              <a:spcAft>
                <a:spcPts val="0"/>
              </a:spcAft>
              <a:buNone/>
            </a:pPr>
            <a:r>
              <a:rPr lang="pl-PL">
                <a:solidFill>
                  <a:srgbClr val="0B4270"/>
                </a:solidFill>
                <a:latin typeface="Lato"/>
                <a:ea typeface="Lato"/>
                <a:cs typeface="Lato"/>
                <a:sym typeface="Lato"/>
              </a:rPr>
              <a:t>Latvia</a:t>
            </a:r>
            <a:endParaRPr>
              <a:solidFill>
                <a:srgbClr val="0B4270"/>
              </a:solidFill>
              <a:latin typeface="Lato"/>
              <a:ea typeface="Lato"/>
              <a:cs typeface="Lato"/>
              <a:sym typeface="Lato"/>
            </a:endParaRPr>
          </a:p>
          <a:p>
            <a:pPr indent="0" lvl="0" marL="0" rtl="0" algn="l">
              <a:lnSpc>
                <a:spcPct val="90000"/>
              </a:lnSpc>
              <a:spcBef>
                <a:spcPts val="0"/>
              </a:spcBef>
              <a:spcAft>
                <a:spcPts val="0"/>
              </a:spcAft>
              <a:buNone/>
            </a:pPr>
            <a:r>
              <a:rPr lang="pl-PL">
                <a:solidFill>
                  <a:srgbClr val="0B4270"/>
                </a:solidFill>
                <a:latin typeface="Lato"/>
                <a:ea typeface="Lato"/>
                <a:cs typeface="Lato"/>
                <a:sym typeface="Lato"/>
              </a:rPr>
              <a:t>Netherlands</a:t>
            </a:r>
            <a:endParaRPr>
              <a:solidFill>
                <a:srgbClr val="0B4270"/>
              </a:solidFill>
              <a:latin typeface="Lato"/>
              <a:ea typeface="Lato"/>
              <a:cs typeface="Lato"/>
              <a:sym typeface="Lato"/>
            </a:endParaRPr>
          </a:p>
          <a:p>
            <a:pPr indent="0" lvl="0" marL="0" rtl="0" algn="l">
              <a:lnSpc>
                <a:spcPct val="90000"/>
              </a:lnSpc>
              <a:spcBef>
                <a:spcPts val="0"/>
              </a:spcBef>
              <a:spcAft>
                <a:spcPts val="0"/>
              </a:spcAft>
              <a:buNone/>
            </a:pPr>
            <a:r>
              <a:rPr b="1" lang="pl-PL">
                <a:solidFill>
                  <a:srgbClr val="0B4270"/>
                </a:solidFill>
                <a:latin typeface="Lato"/>
                <a:ea typeface="Lato"/>
                <a:cs typeface="Lato"/>
                <a:sym typeface="Lato"/>
              </a:rPr>
              <a:t>Norway</a:t>
            </a:r>
            <a:endParaRPr b="1">
              <a:solidFill>
                <a:srgbClr val="0B4270"/>
              </a:solidFill>
              <a:latin typeface="Lato"/>
              <a:ea typeface="Lato"/>
              <a:cs typeface="Lato"/>
              <a:sym typeface="Lato"/>
            </a:endParaRPr>
          </a:p>
          <a:p>
            <a:pPr indent="0" lvl="0" marL="0" rtl="0" algn="l">
              <a:lnSpc>
                <a:spcPct val="90000"/>
              </a:lnSpc>
              <a:spcBef>
                <a:spcPts val="0"/>
              </a:spcBef>
              <a:spcAft>
                <a:spcPts val="0"/>
              </a:spcAft>
              <a:buNone/>
            </a:pPr>
            <a:r>
              <a:rPr lang="pl-PL">
                <a:solidFill>
                  <a:srgbClr val="0B4270"/>
                </a:solidFill>
                <a:latin typeface="Lato"/>
                <a:ea typeface="Lato"/>
                <a:cs typeface="Lato"/>
                <a:sym typeface="Lato"/>
              </a:rPr>
              <a:t>Poland</a:t>
            </a:r>
            <a:endParaRPr>
              <a:solidFill>
                <a:srgbClr val="0B4270"/>
              </a:solidFill>
              <a:latin typeface="Lato"/>
              <a:ea typeface="Lato"/>
              <a:cs typeface="Lato"/>
              <a:sym typeface="Lato"/>
            </a:endParaRPr>
          </a:p>
          <a:p>
            <a:pPr indent="0" lvl="0" marL="0" rtl="0" algn="l">
              <a:lnSpc>
                <a:spcPct val="90000"/>
              </a:lnSpc>
              <a:spcBef>
                <a:spcPts val="0"/>
              </a:spcBef>
              <a:spcAft>
                <a:spcPts val="0"/>
              </a:spcAft>
              <a:buNone/>
            </a:pPr>
            <a:r>
              <a:rPr b="1" lang="pl-PL">
                <a:solidFill>
                  <a:srgbClr val="0B4270"/>
                </a:solidFill>
                <a:latin typeface="Lato"/>
                <a:ea typeface="Lato"/>
                <a:cs typeface="Lato"/>
                <a:sym typeface="Lato"/>
              </a:rPr>
              <a:t>Portugal</a:t>
            </a:r>
            <a:endParaRPr b="1">
              <a:solidFill>
                <a:srgbClr val="0B4270"/>
              </a:solidFill>
              <a:latin typeface="Lato"/>
              <a:ea typeface="Lato"/>
              <a:cs typeface="Lato"/>
              <a:sym typeface="Lato"/>
            </a:endParaRPr>
          </a:p>
          <a:p>
            <a:pPr indent="0" lvl="0" marL="0" rtl="0" algn="l">
              <a:lnSpc>
                <a:spcPct val="90000"/>
              </a:lnSpc>
              <a:spcBef>
                <a:spcPts val="0"/>
              </a:spcBef>
              <a:spcAft>
                <a:spcPts val="0"/>
              </a:spcAft>
              <a:buNone/>
            </a:pPr>
            <a:r>
              <a:rPr b="1" lang="pl-PL">
                <a:solidFill>
                  <a:srgbClr val="0B4270"/>
                </a:solidFill>
                <a:latin typeface="Lato"/>
                <a:ea typeface="Lato"/>
                <a:cs typeface="Lato"/>
                <a:sym typeface="Lato"/>
              </a:rPr>
              <a:t>Serbia</a:t>
            </a:r>
            <a:endParaRPr b="1">
              <a:solidFill>
                <a:srgbClr val="0B4270"/>
              </a:solidFill>
              <a:latin typeface="Lato"/>
              <a:ea typeface="Lato"/>
              <a:cs typeface="Lato"/>
              <a:sym typeface="Lato"/>
            </a:endParaRPr>
          </a:p>
          <a:p>
            <a:pPr indent="0" lvl="0" marL="0" rtl="0" algn="l">
              <a:lnSpc>
                <a:spcPct val="90000"/>
              </a:lnSpc>
              <a:spcBef>
                <a:spcPts val="0"/>
              </a:spcBef>
              <a:spcAft>
                <a:spcPts val="0"/>
              </a:spcAft>
              <a:buNone/>
            </a:pPr>
            <a:r>
              <a:rPr lang="pl-PL">
                <a:solidFill>
                  <a:srgbClr val="0B4270"/>
                </a:solidFill>
                <a:latin typeface="Lato"/>
                <a:ea typeface="Lato"/>
                <a:cs typeface="Lato"/>
                <a:sym typeface="Lato"/>
              </a:rPr>
              <a:t>Slovenia</a:t>
            </a:r>
            <a:endParaRPr>
              <a:solidFill>
                <a:srgbClr val="0B4270"/>
              </a:solidFill>
              <a:latin typeface="Lato"/>
              <a:ea typeface="Lato"/>
              <a:cs typeface="Lato"/>
              <a:sym typeface="Lato"/>
            </a:endParaRPr>
          </a:p>
          <a:p>
            <a:pPr indent="0" lvl="0" marL="0" rtl="0" algn="l">
              <a:lnSpc>
                <a:spcPct val="90000"/>
              </a:lnSpc>
              <a:spcBef>
                <a:spcPts val="0"/>
              </a:spcBef>
              <a:spcAft>
                <a:spcPts val="0"/>
              </a:spcAft>
              <a:buNone/>
            </a:pPr>
            <a:r>
              <a:rPr lang="pl-PL">
                <a:solidFill>
                  <a:srgbClr val="0B4270"/>
                </a:solidFill>
                <a:latin typeface="Lato"/>
                <a:ea typeface="Lato"/>
                <a:cs typeface="Lato"/>
                <a:sym typeface="Lato"/>
              </a:rPr>
              <a:t>Spain</a:t>
            </a:r>
            <a:endParaRPr>
              <a:solidFill>
                <a:srgbClr val="0B4270"/>
              </a:solidFill>
              <a:latin typeface="Lato"/>
              <a:ea typeface="Lato"/>
              <a:cs typeface="Lato"/>
              <a:sym typeface="Lato"/>
            </a:endParaRPr>
          </a:p>
          <a:p>
            <a:pPr indent="0" lvl="0" marL="0" rtl="0" algn="l">
              <a:lnSpc>
                <a:spcPct val="90000"/>
              </a:lnSpc>
              <a:spcBef>
                <a:spcPts val="0"/>
              </a:spcBef>
              <a:spcAft>
                <a:spcPts val="0"/>
              </a:spcAft>
              <a:buNone/>
            </a:pPr>
            <a:r>
              <a:rPr b="1" lang="pl-PL">
                <a:solidFill>
                  <a:srgbClr val="0B4270"/>
                </a:solidFill>
                <a:latin typeface="Lato"/>
                <a:ea typeface="Lato"/>
                <a:cs typeface="Lato"/>
                <a:sym typeface="Lato"/>
              </a:rPr>
              <a:t>Sweden</a:t>
            </a:r>
            <a:endParaRPr b="1">
              <a:solidFill>
                <a:srgbClr val="0B4270"/>
              </a:solidFill>
              <a:latin typeface="Lato"/>
              <a:ea typeface="Lato"/>
              <a:cs typeface="Lato"/>
              <a:sym typeface="Lato"/>
            </a:endParaRPr>
          </a:p>
          <a:p>
            <a:pPr indent="0" lvl="0" marL="0" rtl="0" algn="l">
              <a:lnSpc>
                <a:spcPct val="90000"/>
              </a:lnSpc>
              <a:spcBef>
                <a:spcPts val="0"/>
              </a:spcBef>
              <a:spcAft>
                <a:spcPts val="0"/>
              </a:spcAft>
              <a:buNone/>
            </a:pPr>
            <a:r>
              <a:rPr lang="pl-PL">
                <a:solidFill>
                  <a:srgbClr val="0B4270"/>
                </a:solidFill>
                <a:latin typeface="Lato"/>
                <a:ea typeface="Lato"/>
                <a:cs typeface="Lato"/>
                <a:sym typeface="Lato"/>
              </a:rPr>
              <a:t>Turkey</a:t>
            </a:r>
            <a:endParaRPr>
              <a:solidFill>
                <a:srgbClr val="0B4270"/>
              </a:solidFill>
              <a:latin typeface="Lato"/>
              <a:ea typeface="Lato"/>
              <a:cs typeface="Lato"/>
              <a:sym typeface="Lato"/>
            </a:endParaRPr>
          </a:p>
          <a:p>
            <a:pPr indent="0" lvl="0" marL="0" rtl="0" algn="l">
              <a:lnSpc>
                <a:spcPct val="90000"/>
              </a:lnSpc>
              <a:spcBef>
                <a:spcPts val="0"/>
              </a:spcBef>
              <a:spcAft>
                <a:spcPts val="0"/>
              </a:spcAft>
              <a:buNone/>
            </a:pPr>
            <a:r>
              <a:rPr lang="pl-PL">
                <a:solidFill>
                  <a:srgbClr val="0B4270"/>
                </a:solidFill>
                <a:latin typeface="Lato"/>
                <a:ea typeface="Lato"/>
                <a:cs typeface="Lato"/>
                <a:sym typeface="Lato"/>
              </a:rPr>
              <a:t>UK</a:t>
            </a:r>
            <a:endParaRPr>
              <a:solidFill>
                <a:srgbClr val="0B4270"/>
              </a:solidFill>
              <a:latin typeface="Lato"/>
              <a:ea typeface="Lato"/>
              <a:cs typeface="Lato"/>
              <a:sym typeface="Lato"/>
            </a:endParaRPr>
          </a:p>
          <a:p>
            <a:pPr indent="0" lvl="0" marL="0" rtl="0" algn="l">
              <a:lnSpc>
                <a:spcPct val="90000"/>
              </a:lnSpc>
              <a:spcBef>
                <a:spcPts val="0"/>
              </a:spcBef>
              <a:spcAft>
                <a:spcPts val="0"/>
              </a:spcAft>
              <a:buNone/>
            </a:pPr>
            <a:r>
              <a:rPr b="1" lang="pl-PL">
                <a:solidFill>
                  <a:srgbClr val="0B4270"/>
                </a:solidFill>
                <a:latin typeface="Lato"/>
                <a:ea typeface="Lato"/>
                <a:cs typeface="Lato"/>
                <a:sym typeface="Lato"/>
              </a:rPr>
              <a:t>Ukraine</a:t>
            </a:r>
            <a:endParaRPr b="1">
              <a:solidFill>
                <a:srgbClr val="0B4270"/>
              </a:solidFill>
              <a:latin typeface="Lato"/>
              <a:ea typeface="Lato"/>
              <a:cs typeface="Lato"/>
              <a:sym typeface="Lato"/>
            </a:endParaRPr>
          </a:p>
        </p:txBody>
      </p:sp>
      <p:sp>
        <p:nvSpPr>
          <p:cNvPr id="141" name="Google Shape;141;p19"/>
          <p:cNvSpPr txBox="1"/>
          <p:nvPr>
            <p:ph type="title"/>
          </p:nvPr>
        </p:nvSpPr>
        <p:spPr>
          <a:xfrm>
            <a:off x="197175" y="286725"/>
            <a:ext cx="8436000" cy="86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pl-PL">
                <a:solidFill>
                  <a:srgbClr val="0B4270"/>
                </a:solidFill>
                <a:latin typeface="Lato"/>
                <a:ea typeface="Lato"/>
                <a:cs typeface="Lato"/>
                <a:sym typeface="Lato"/>
              </a:rPr>
              <a:t>Task 2.1: Adding new corpora</a:t>
            </a:r>
            <a:br>
              <a:rPr lang="pl-PL">
                <a:solidFill>
                  <a:srgbClr val="0B4270"/>
                </a:solidFill>
                <a:latin typeface="Lato"/>
                <a:ea typeface="Lato"/>
                <a:cs typeface="Lato"/>
                <a:sym typeface="Lato"/>
              </a:rPr>
            </a:br>
            <a:r>
              <a:rPr b="0" lang="pl-PL" sz="2200">
                <a:solidFill>
                  <a:srgbClr val="0B4270"/>
                </a:solidFill>
                <a:latin typeface="Lato"/>
                <a:ea typeface="Lato"/>
                <a:cs typeface="Lato"/>
                <a:sym typeface="Lato"/>
              </a:rPr>
              <a:t>(17 + </a:t>
            </a:r>
            <a:r>
              <a:rPr lang="pl-PL" sz="2200">
                <a:solidFill>
                  <a:srgbClr val="0B4270"/>
                </a:solidFill>
                <a:latin typeface="Lato"/>
                <a:ea typeface="Lato"/>
                <a:cs typeface="Lato"/>
                <a:sym typeface="Lato"/>
              </a:rPr>
              <a:t>12 </a:t>
            </a:r>
            <a:r>
              <a:rPr b="0" lang="pl-PL" sz="2200">
                <a:solidFill>
                  <a:srgbClr val="0B4270"/>
                </a:solidFill>
                <a:latin typeface="Lato"/>
                <a:ea typeface="Lato"/>
                <a:cs typeface="Lato"/>
                <a:sym typeface="Lato"/>
              </a:rPr>
              <a:t> = 29 countries and autonomous regions)</a:t>
            </a:r>
            <a:endParaRPr b="0" sz="2200">
              <a:solidFill>
                <a:srgbClr val="0B4270"/>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0"/>
          <p:cNvPicPr preferRelativeResize="0"/>
          <p:nvPr/>
        </p:nvPicPr>
        <p:blipFill rotWithShape="1">
          <a:blip r:embed="rId3">
            <a:alphaModFix/>
          </a:blip>
          <a:srcRect b="0" l="0" r="0" t="0"/>
          <a:stretch/>
        </p:blipFill>
        <p:spPr>
          <a:xfrm>
            <a:off x="2006950" y="905825"/>
            <a:ext cx="7106203" cy="4180874"/>
          </a:xfrm>
          <a:prstGeom prst="rect">
            <a:avLst/>
          </a:prstGeom>
          <a:noFill/>
          <a:ln>
            <a:noFill/>
          </a:ln>
        </p:spPr>
      </p:pic>
      <p:sp>
        <p:nvSpPr>
          <p:cNvPr id="147" name="Google Shape;147;p20"/>
          <p:cNvSpPr txBox="1"/>
          <p:nvPr>
            <p:ph type="title"/>
          </p:nvPr>
        </p:nvSpPr>
        <p:spPr>
          <a:xfrm>
            <a:off x="555171" y="385148"/>
            <a:ext cx="7960200" cy="470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1100"/>
              </a:spcBef>
              <a:spcAft>
                <a:spcPts val="1100"/>
              </a:spcAft>
              <a:buNone/>
            </a:pPr>
            <a:r>
              <a:rPr lang="pl-PL">
                <a:solidFill>
                  <a:srgbClr val="0B4270"/>
                </a:solidFill>
                <a:latin typeface="Lato"/>
                <a:ea typeface="Lato"/>
                <a:cs typeface="Lato"/>
                <a:sym typeface="Lato"/>
              </a:rPr>
              <a:t>Task 2.2: Extending existing corpora</a:t>
            </a:r>
            <a:endParaRPr>
              <a:solidFill>
                <a:srgbClr val="0B4270"/>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l-PL"/>
              <a:t>Preparing the corpora by partners</a:t>
            </a:r>
            <a:endParaRPr/>
          </a:p>
        </p:txBody>
      </p:sp>
      <p:sp>
        <p:nvSpPr>
          <p:cNvPr id="154" name="Google Shape;154;p21"/>
          <p:cNvSpPr txBox="1"/>
          <p:nvPr>
            <p:ph idx="1" type="body"/>
          </p:nvPr>
        </p:nvSpPr>
        <p:spPr>
          <a:xfrm>
            <a:off x="578925" y="1565425"/>
            <a:ext cx="6505800" cy="32658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SzPts val="1800"/>
              <a:buChar char="•"/>
            </a:pPr>
            <a:r>
              <a:rPr lang="pl-PL"/>
              <a:t>Each partner prepared their own corpus</a:t>
            </a:r>
            <a:endParaRPr/>
          </a:p>
          <a:p>
            <a:pPr indent="-342900" lvl="0" marL="457200" rtl="0" algn="l">
              <a:spcBef>
                <a:spcPts val="0"/>
              </a:spcBef>
              <a:spcAft>
                <a:spcPts val="0"/>
              </a:spcAft>
              <a:buSzPts val="1800"/>
              <a:buChar char="•"/>
            </a:pPr>
            <a:r>
              <a:rPr lang="pl-PL"/>
              <a:t>Including linguistic annotation:</a:t>
            </a:r>
            <a:endParaRPr/>
          </a:p>
          <a:p>
            <a:pPr indent="-323850" lvl="1" marL="914400" rtl="0" algn="l">
              <a:spcBef>
                <a:spcPts val="0"/>
              </a:spcBef>
              <a:spcAft>
                <a:spcPts val="0"/>
              </a:spcAft>
              <a:buSzPts val="1500"/>
              <a:buChar char="-"/>
            </a:pPr>
            <a:r>
              <a:rPr lang="pl-PL"/>
              <a:t>tokenisation and sentence segmentation</a:t>
            </a:r>
            <a:endParaRPr/>
          </a:p>
          <a:p>
            <a:pPr indent="-323850" lvl="1" marL="914400" rtl="0" algn="l">
              <a:spcBef>
                <a:spcPts val="0"/>
              </a:spcBef>
              <a:spcAft>
                <a:spcPts val="0"/>
              </a:spcAft>
              <a:buSzPts val="1500"/>
              <a:buChar char="-"/>
            </a:pPr>
            <a:r>
              <a:rPr lang="pl-PL"/>
              <a:t>lemmatisation</a:t>
            </a:r>
            <a:endParaRPr/>
          </a:p>
          <a:p>
            <a:pPr indent="-323850" lvl="1" marL="914400" rtl="0" algn="l">
              <a:spcBef>
                <a:spcPts val="0"/>
              </a:spcBef>
              <a:spcAft>
                <a:spcPts val="0"/>
              </a:spcAft>
              <a:buSzPts val="1500"/>
              <a:buChar char="-"/>
            </a:pPr>
            <a:r>
              <a:rPr lang="pl-PL"/>
              <a:t>Universal Dependencies morphological features</a:t>
            </a:r>
            <a:endParaRPr/>
          </a:p>
          <a:p>
            <a:pPr indent="-323850" lvl="1" marL="914400" rtl="0" algn="l">
              <a:spcBef>
                <a:spcPts val="0"/>
              </a:spcBef>
              <a:spcAft>
                <a:spcPts val="0"/>
              </a:spcAft>
              <a:buSzPts val="1500"/>
              <a:buChar char="-"/>
            </a:pPr>
            <a:r>
              <a:rPr lang="pl-PL"/>
              <a:t>Universal Dependencies syntax</a:t>
            </a:r>
            <a:endParaRPr/>
          </a:p>
          <a:p>
            <a:pPr indent="-323850" lvl="1" marL="914400" rtl="0" algn="l">
              <a:spcBef>
                <a:spcPts val="0"/>
              </a:spcBef>
              <a:spcAft>
                <a:spcPts val="0"/>
              </a:spcAft>
              <a:buSzPts val="1500"/>
              <a:buChar char="-"/>
            </a:pPr>
            <a:r>
              <a:rPr lang="pl-PL"/>
              <a:t>Named Entities (4 class)</a:t>
            </a:r>
            <a:endParaRPr/>
          </a:p>
          <a:p>
            <a:pPr indent="-342900" lvl="0" marL="457200" marR="0" rtl="0" algn="l">
              <a:lnSpc>
                <a:spcPct val="90000"/>
              </a:lnSpc>
              <a:spcBef>
                <a:spcPts val="0"/>
              </a:spcBef>
              <a:spcAft>
                <a:spcPts val="0"/>
              </a:spcAft>
              <a:buSzPts val="1800"/>
              <a:buChar char="•"/>
            </a:pPr>
            <a:r>
              <a:rPr lang="pl-PL"/>
              <a:t>Many different tools were used for linguistic annotation, the most popular were:</a:t>
            </a:r>
            <a:endParaRPr/>
          </a:p>
          <a:p>
            <a:pPr indent="-323850" lvl="1" marL="914400" marR="0" rtl="0" algn="l">
              <a:lnSpc>
                <a:spcPct val="90000"/>
              </a:lnSpc>
              <a:spcBef>
                <a:spcPts val="0"/>
              </a:spcBef>
              <a:spcAft>
                <a:spcPts val="0"/>
              </a:spcAft>
              <a:buSzPts val="1500"/>
              <a:buChar char="-"/>
            </a:pPr>
            <a:r>
              <a:rPr lang="pl-PL"/>
              <a:t>UDPipe (8 corpora)</a:t>
            </a:r>
            <a:endParaRPr>
              <a:solidFill>
                <a:srgbClr val="0B4270"/>
              </a:solidFill>
            </a:endParaRPr>
          </a:p>
          <a:p>
            <a:pPr indent="-314325" lvl="2" marL="1371600" marR="0" rtl="0" algn="l">
              <a:lnSpc>
                <a:spcPct val="90000"/>
              </a:lnSpc>
              <a:spcBef>
                <a:spcPts val="0"/>
              </a:spcBef>
              <a:spcAft>
                <a:spcPts val="0"/>
              </a:spcAft>
              <a:buClr>
                <a:srgbClr val="0B4270"/>
              </a:buClr>
              <a:buSzPts val="1350"/>
              <a:buChar char="•"/>
            </a:pPr>
            <a:r>
              <a:rPr lang="pl-PL">
                <a:solidFill>
                  <a:srgbClr val="0B4270"/>
                </a:solidFill>
              </a:rPr>
              <a:t>UDPipe 2 (LINDAT web service): AT, CZ, ES, ES-CA, ES-PV, UA</a:t>
            </a:r>
            <a:endParaRPr>
              <a:solidFill>
                <a:srgbClr val="0B4270"/>
              </a:solidFill>
            </a:endParaRPr>
          </a:p>
          <a:p>
            <a:pPr indent="-323850" lvl="1" marL="914400" marR="0" rtl="0" algn="l">
              <a:lnSpc>
                <a:spcPct val="90000"/>
              </a:lnSpc>
              <a:spcBef>
                <a:spcPts val="0"/>
              </a:spcBef>
              <a:spcAft>
                <a:spcPts val="0"/>
              </a:spcAft>
              <a:buSzPts val="1500"/>
              <a:buChar char="-"/>
            </a:pPr>
            <a:r>
              <a:rPr lang="pl-PL"/>
              <a:t>CLASSLA-Stanza (5 corpora)</a:t>
            </a:r>
            <a:endParaRPr/>
          </a:p>
          <a:p>
            <a:pPr indent="-323850" lvl="1" marL="914400" marR="0" rtl="0" algn="l">
              <a:lnSpc>
                <a:spcPct val="90000"/>
              </a:lnSpc>
              <a:spcBef>
                <a:spcPts val="0"/>
              </a:spcBef>
              <a:spcAft>
                <a:spcPts val="0"/>
              </a:spcAft>
              <a:buSzPts val="1500"/>
              <a:buChar char="-"/>
            </a:pPr>
            <a:r>
              <a:rPr lang="pl-PL"/>
              <a:t>Stanza (4 corpora)</a:t>
            </a:r>
            <a:endParaRPr/>
          </a:p>
          <a:p>
            <a:pPr indent="-323850" lvl="1" marL="914400" marR="0" rtl="0" algn="l">
              <a:lnSpc>
                <a:spcPct val="90000"/>
              </a:lnSpc>
              <a:spcBef>
                <a:spcPts val="0"/>
              </a:spcBef>
              <a:spcAft>
                <a:spcPts val="0"/>
              </a:spcAft>
              <a:buSzPts val="1500"/>
              <a:buChar char="-"/>
            </a:pPr>
            <a:r>
              <a:rPr lang="pl-PL"/>
              <a:t>NameTag (4 corpora)</a:t>
            </a:r>
            <a:endParaRPr>
              <a:solidFill>
                <a:srgbClr val="0B4270"/>
              </a:solidFill>
            </a:endParaRPr>
          </a:p>
          <a:p>
            <a:pPr indent="-314325" lvl="2" marL="1371600" rtl="0" algn="l">
              <a:spcBef>
                <a:spcPts val="0"/>
              </a:spcBef>
              <a:spcAft>
                <a:spcPts val="0"/>
              </a:spcAft>
              <a:buClr>
                <a:srgbClr val="0B4270"/>
              </a:buClr>
              <a:buSzPts val="1350"/>
              <a:buChar char="•"/>
            </a:pPr>
            <a:r>
              <a:rPr lang="pl-PL">
                <a:solidFill>
                  <a:srgbClr val="0B4270"/>
                </a:solidFill>
              </a:rPr>
              <a:t>NameTag 2 (LINDAT web service): AT, CZ, ES, UA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l-PL"/>
              <a:t>Validation and deployment</a:t>
            </a:r>
            <a:endParaRPr/>
          </a:p>
        </p:txBody>
      </p:sp>
      <p:sp>
        <p:nvSpPr>
          <p:cNvPr id="161" name="Google Shape;161;p22"/>
          <p:cNvSpPr txBox="1"/>
          <p:nvPr>
            <p:ph idx="1" type="body"/>
          </p:nvPr>
        </p:nvSpPr>
        <p:spPr>
          <a:xfrm>
            <a:off x="555174" y="1450000"/>
            <a:ext cx="6774900" cy="32658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pl-PL"/>
              <a:t>Validation was taken very seriously:</a:t>
            </a:r>
            <a:endParaRPr/>
          </a:p>
          <a:p>
            <a:pPr indent="-342900" lvl="0" marL="457200" rtl="0" algn="l">
              <a:spcBef>
                <a:spcPts val="750"/>
              </a:spcBef>
              <a:spcAft>
                <a:spcPts val="0"/>
              </a:spcAft>
              <a:buSzPts val="1800"/>
              <a:buAutoNum type="arabicPeriod"/>
            </a:pPr>
            <a:r>
              <a:rPr lang="pl-PL"/>
              <a:t>against ParlaMint RelaxNG schemas</a:t>
            </a:r>
            <a:endParaRPr/>
          </a:p>
          <a:p>
            <a:pPr indent="-342900" lvl="0" marL="457200" rtl="0" algn="l">
              <a:spcBef>
                <a:spcPts val="0"/>
              </a:spcBef>
              <a:spcAft>
                <a:spcPts val="0"/>
              </a:spcAft>
              <a:buSzPts val="1800"/>
              <a:buAutoNum type="arabicPeriod"/>
            </a:pPr>
            <a:r>
              <a:rPr lang="pl-PL"/>
              <a:t>against ParlaMint ODD schema</a:t>
            </a:r>
            <a:endParaRPr/>
          </a:p>
          <a:p>
            <a:pPr indent="-342900" lvl="0" marL="457200" rtl="0" algn="l">
              <a:spcBef>
                <a:spcPts val="0"/>
              </a:spcBef>
              <a:spcAft>
                <a:spcPts val="0"/>
              </a:spcAft>
              <a:buSzPts val="1800"/>
              <a:buAutoNum type="arabicPeriod"/>
            </a:pPr>
            <a:r>
              <a:rPr lang="pl-PL"/>
              <a:t>XSLT script for content validation</a:t>
            </a:r>
            <a:endParaRPr/>
          </a:p>
          <a:p>
            <a:pPr indent="-342900" lvl="0" marL="457200" rtl="0" algn="l">
              <a:spcBef>
                <a:spcPts val="0"/>
              </a:spcBef>
              <a:spcAft>
                <a:spcPts val="0"/>
              </a:spcAft>
              <a:buSzPts val="1800"/>
              <a:buAutoNum type="arabicPeriod"/>
            </a:pPr>
            <a:r>
              <a:rPr lang="pl-PL"/>
              <a:t>down-conversion releveals errors</a:t>
            </a:r>
            <a:endParaRPr/>
          </a:p>
          <a:p>
            <a:pPr indent="-342900" lvl="0" marL="457200" rtl="0" algn="l">
              <a:spcBef>
                <a:spcPts val="0"/>
              </a:spcBef>
              <a:spcAft>
                <a:spcPts val="0"/>
              </a:spcAft>
              <a:buSzPts val="1800"/>
              <a:buAutoNum type="arabicPeriod"/>
            </a:pPr>
            <a:r>
              <a:rPr lang="pl-PL"/>
              <a:t>using the corpus reveals further errors</a:t>
            </a:r>
            <a:endParaRPr/>
          </a:p>
          <a:p>
            <a:pPr indent="0" lvl="0" marL="0" rtl="0" algn="l">
              <a:spcBef>
                <a:spcPts val="750"/>
              </a:spcBef>
              <a:spcAft>
                <a:spcPts val="0"/>
              </a:spcAft>
              <a:buNone/>
            </a:pPr>
            <a:r>
              <a:rPr lang="pl-PL"/>
              <a:t>Deployment pipeline:</a:t>
            </a:r>
            <a:endParaRPr/>
          </a:p>
          <a:p>
            <a:pPr indent="-342900" lvl="0" marL="457200" rtl="0" algn="l">
              <a:spcBef>
                <a:spcPts val="750"/>
              </a:spcBef>
              <a:spcAft>
                <a:spcPts val="0"/>
              </a:spcAft>
              <a:buSzPts val="1800"/>
              <a:buAutoNum type="arabicPeriod"/>
            </a:pPr>
            <a:r>
              <a:rPr lang="pl-PL"/>
              <a:t>adding TSV metadata</a:t>
            </a:r>
            <a:endParaRPr/>
          </a:p>
          <a:p>
            <a:pPr indent="-342900" lvl="0" marL="457200" rtl="0" algn="l">
              <a:spcBef>
                <a:spcPts val="0"/>
              </a:spcBef>
              <a:spcAft>
                <a:spcPts val="0"/>
              </a:spcAft>
              <a:buSzPts val="1800"/>
              <a:buAutoNum type="arabicPeriod"/>
            </a:pPr>
            <a:r>
              <a:rPr lang="pl-PL"/>
              <a:t>fixing noted but uncorrected mistakes</a:t>
            </a:r>
            <a:endParaRPr/>
          </a:p>
          <a:p>
            <a:pPr indent="-342900" lvl="0" marL="457200" rtl="0" algn="l">
              <a:spcBef>
                <a:spcPts val="0"/>
              </a:spcBef>
              <a:spcAft>
                <a:spcPts val="0"/>
              </a:spcAft>
              <a:buSzPts val="1800"/>
              <a:buAutoNum type="arabicPeriod"/>
            </a:pPr>
            <a:r>
              <a:rPr lang="pl-PL"/>
              <a:t>adding common metadata (e.g. titles, extents, tag-usage)</a:t>
            </a:r>
            <a:endParaRPr/>
          </a:p>
          <a:p>
            <a:pPr indent="-342900" lvl="0" marL="457200" rtl="0" algn="l">
              <a:spcBef>
                <a:spcPts val="0"/>
              </a:spcBef>
              <a:spcAft>
                <a:spcPts val="0"/>
              </a:spcAft>
              <a:buSzPts val="1800"/>
              <a:buAutoNum type="arabicPeriod"/>
            </a:pPr>
            <a:r>
              <a:rPr lang="pl-PL"/>
              <a:t>validation</a:t>
            </a:r>
            <a:endParaRPr/>
          </a:p>
          <a:p>
            <a:pPr indent="-342900" lvl="0" marL="457200" rtl="0" algn="l">
              <a:spcBef>
                <a:spcPts val="0"/>
              </a:spcBef>
              <a:spcAft>
                <a:spcPts val="0"/>
              </a:spcAft>
              <a:buSzPts val="1800"/>
              <a:buAutoNum type="arabicPeriod"/>
            </a:pPr>
            <a:r>
              <a:rPr lang="pl-PL"/>
              <a:t>down-conversion (txt, TSV metadata, CoNLL-U, vertical)</a:t>
            </a:r>
            <a:endParaRPr/>
          </a:p>
          <a:p>
            <a:pPr indent="-342900" lvl="0" marL="457200" rtl="0" algn="l">
              <a:spcBef>
                <a:spcPts val="0"/>
              </a:spcBef>
              <a:spcAft>
                <a:spcPts val="0"/>
              </a:spcAft>
              <a:buSzPts val="1800"/>
              <a:buAutoNum type="arabicPeriod"/>
            </a:pPr>
            <a:r>
              <a:rPr lang="pl-PL"/>
              <a:t>packing for a release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ph type="title"/>
          </p:nvPr>
        </p:nvSpPr>
        <p:spPr>
          <a:xfrm>
            <a:off x="555171" y="613748"/>
            <a:ext cx="7960200" cy="4701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1100"/>
              </a:spcBef>
              <a:spcAft>
                <a:spcPts val="0"/>
              </a:spcAft>
              <a:buNone/>
            </a:pPr>
            <a:r>
              <a:rPr lang="pl-PL">
                <a:solidFill>
                  <a:srgbClr val="0B4270"/>
                </a:solidFill>
                <a:latin typeface="Lato"/>
                <a:ea typeface="Lato"/>
                <a:cs typeface="Lato"/>
                <a:sym typeface="Lato"/>
              </a:rPr>
              <a:t>Task 2.3: Data distribution</a:t>
            </a:r>
            <a:endParaRPr>
              <a:solidFill>
                <a:srgbClr val="0B4270"/>
              </a:solidFill>
              <a:latin typeface="Lato"/>
              <a:ea typeface="Lato"/>
              <a:cs typeface="Lato"/>
              <a:sym typeface="Lato"/>
            </a:endParaRPr>
          </a:p>
          <a:p>
            <a:pPr indent="0" lvl="0" marL="0" marR="0" rtl="0" algn="l">
              <a:lnSpc>
                <a:spcPct val="115000"/>
              </a:lnSpc>
              <a:spcBef>
                <a:spcPts val="1100"/>
              </a:spcBef>
              <a:spcAft>
                <a:spcPts val="1100"/>
              </a:spcAft>
              <a:buNone/>
            </a:pPr>
            <a:r>
              <a:t/>
            </a:r>
            <a:endParaRPr>
              <a:solidFill>
                <a:srgbClr val="0B4270"/>
              </a:solidFill>
              <a:latin typeface="Lato"/>
              <a:ea typeface="Lato"/>
              <a:cs typeface="Lato"/>
              <a:sym typeface="Lato"/>
            </a:endParaRPr>
          </a:p>
        </p:txBody>
      </p:sp>
      <p:sp>
        <p:nvSpPr>
          <p:cNvPr id="168" name="Google Shape;168;p23"/>
          <p:cNvSpPr txBox="1"/>
          <p:nvPr>
            <p:ph idx="1" type="body"/>
          </p:nvPr>
        </p:nvSpPr>
        <p:spPr>
          <a:xfrm>
            <a:off x="578925" y="1565425"/>
            <a:ext cx="6954600" cy="3265800"/>
          </a:xfrm>
          <a:prstGeom prst="rect">
            <a:avLst/>
          </a:prstGeom>
        </p:spPr>
        <p:txBody>
          <a:bodyPr anchorCtr="0" anchor="t" bIns="45700" lIns="91425" spcFirstLastPara="1" rIns="91425" wrap="square" tIns="45700">
            <a:noAutofit/>
          </a:bodyPr>
          <a:lstStyle/>
          <a:p>
            <a:pPr indent="-342900" lvl="0" marL="457200" marR="0" rtl="0" algn="l">
              <a:lnSpc>
                <a:spcPct val="90000"/>
              </a:lnSpc>
              <a:spcBef>
                <a:spcPts val="750"/>
              </a:spcBef>
              <a:spcAft>
                <a:spcPts val="0"/>
              </a:spcAft>
              <a:buSzPts val="1800"/>
              <a:buChar char="•"/>
            </a:pPr>
            <a:r>
              <a:rPr lang="pl-PL"/>
              <a:t>Download 4.0 (CC BY) from the CLARIN.SI repository:</a:t>
            </a:r>
            <a:endParaRPr/>
          </a:p>
          <a:p>
            <a:pPr indent="-330200" lvl="1" marL="914400" marR="0" rtl="0" algn="l">
              <a:lnSpc>
                <a:spcPct val="90000"/>
              </a:lnSpc>
              <a:spcBef>
                <a:spcPts val="0"/>
              </a:spcBef>
              <a:spcAft>
                <a:spcPts val="0"/>
              </a:spcAft>
              <a:buSzPts val="1600"/>
              <a:buChar char="-"/>
            </a:pPr>
            <a:r>
              <a:rPr lang="pl-PL" sz="1600">
                <a:uFill>
                  <a:noFill/>
                </a:uFill>
                <a:hlinkClick r:id="rId3"/>
              </a:rPr>
              <a:t>TEI “plain text” format</a:t>
            </a:r>
            <a:r>
              <a:rPr lang="pl-PL" sz="1600"/>
              <a:t> </a:t>
            </a:r>
            <a:endParaRPr sz="1600"/>
          </a:p>
          <a:p>
            <a:pPr indent="-330200" lvl="1" marL="914400" marR="0" rtl="0" algn="l">
              <a:lnSpc>
                <a:spcPct val="90000"/>
              </a:lnSpc>
              <a:spcBef>
                <a:spcPts val="0"/>
              </a:spcBef>
              <a:spcAft>
                <a:spcPts val="0"/>
              </a:spcAft>
              <a:buSzPts val="1600"/>
              <a:buChar char="-"/>
            </a:pPr>
            <a:r>
              <a:rPr lang="pl-PL" sz="1600">
                <a:uFill>
                  <a:noFill/>
                </a:uFill>
                <a:hlinkClick r:id="rId4"/>
              </a:rPr>
              <a:t>with added linguistic annotation</a:t>
            </a:r>
            <a:endParaRPr sz="1600"/>
          </a:p>
          <a:p>
            <a:pPr indent="-330200" lvl="1" marL="914400" marR="0" rtl="0" algn="l">
              <a:lnSpc>
                <a:spcPct val="90000"/>
              </a:lnSpc>
              <a:spcBef>
                <a:spcPts val="0"/>
              </a:spcBef>
              <a:spcAft>
                <a:spcPts val="0"/>
              </a:spcAft>
              <a:buSzPts val="1600"/>
              <a:buChar char="-"/>
            </a:pPr>
            <a:r>
              <a:rPr lang="pl-PL" sz="1600">
                <a:uFill>
                  <a:noFill/>
                </a:uFill>
                <a:hlinkClick r:id="rId5"/>
              </a:rPr>
              <a:t>translated into English</a:t>
            </a:r>
            <a:endParaRPr sz="1600"/>
          </a:p>
          <a:p>
            <a:pPr indent="-330200" lvl="1" marL="914400" marR="0" rtl="0" algn="l">
              <a:lnSpc>
                <a:spcPct val="90000"/>
              </a:lnSpc>
              <a:spcBef>
                <a:spcPts val="0"/>
              </a:spcBef>
              <a:spcAft>
                <a:spcPts val="0"/>
              </a:spcAft>
              <a:buSzPts val="1600"/>
              <a:buChar char="-"/>
            </a:pPr>
            <a:r>
              <a:rPr lang="pl-PL" sz="1600"/>
              <a:t>samples and environment: </a:t>
            </a:r>
            <a:r>
              <a:rPr lang="pl-PL" sz="1600">
                <a:uFill>
                  <a:noFill/>
                </a:uFill>
                <a:hlinkClick r:id="rId6"/>
              </a:rPr>
              <a:t>ParlaMint GitHub</a:t>
            </a:r>
            <a:endParaRPr sz="1600"/>
          </a:p>
          <a:p>
            <a:pPr indent="-342900" lvl="0" marL="457200" marR="0" rtl="0" algn="l">
              <a:lnSpc>
                <a:spcPct val="90000"/>
              </a:lnSpc>
              <a:spcBef>
                <a:spcPts val="0"/>
              </a:spcBef>
              <a:spcAft>
                <a:spcPts val="0"/>
              </a:spcAft>
              <a:buSzPts val="1800"/>
              <a:buChar char="•"/>
            </a:pPr>
            <a:r>
              <a:rPr lang="pl-PL"/>
              <a:t>Analysis in the following tools:</a:t>
            </a:r>
            <a:endParaRPr/>
          </a:p>
          <a:p>
            <a:pPr indent="-330200" lvl="1" marL="914400" marR="0" rtl="0" algn="l">
              <a:lnSpc>
                <a:spcPct val="90000"/>
              </a:lnSpc>
              <a:spcBef>
                <a:spcPts val="0"/>
              </a:spcBef>
              <a:spcAft>
                <a:spcPts val="0"/>
              </a:spcAft>
              <a:buSzPts val="1600"/>
              <a:buChar char="-"/>
            </a:pPr>
            <a:r>
              <a:rPr lang="pl-PL" sz="1600">
                <a:uFill>
                  <a:noFill/>
                </a:uFill>
                <a:hlinkClick r:id="rId7"/>
              </a:rPr>
              <a:t>noSketchEngine</a:t>
            </a:r>
            <a:r>
              <a:rPr lang="pl-PL" sz="1600"/>
              <a:t> without login and </a:t>
            </a:r>
            <a:r>
              <a:rPr b="1" lang="pl-PL" sz="1600"/>
              <a:t>with login</a:t>
            </a:r>
            <a:endParaRPr b="1" sz="1600"/>
          </a:p>
          <a:p>
            <a:pPr indent="-330200" lvl="1" marL="914400" marR="0" rtl="0" algn="l">
              <a:lnSpc>
                <a:spcPct val="90000"/>
              </a:lnSpc>
              <a:spcBef>
                <a:spcPts val="0"/>
              </a:spcBef>
              <a:spcAft>
                <a:spcPts val="0"/>
              </a:spcAft>
              <a:buSzPts val="1600"/>
              <a:buChar char="-"/>
            </a:pPr>
            <a:r>
              <a:rPr lang="pl-PL" sz="1600">
                <a:uFill>
                  <a:noFill/>
                </a:uFill>
                <a:hlinkClick r:id="rId8"/>
              </a:rPr>
              <a:t>KonText</a:t>
            </a:r>
            <a:r>
              <a:rPr lang="pl-PL" sz="1600"/>
              <a:t> (CNC version of noSkE)</a:t>
            </a:r>
            <a:endParaRPr sz="1600"/>
          </a:p>
          <a:p>
            <a:pPr indent="-330200" lvl="1" marL="914400" marR="0" rtl="0" algn="l">
              <a:lnSpc>
                <a:spcPct val="90000"/>
              </a:lnSpc>
              <a:spcBef>
                <a:spcPts val="0"/>
              </a:spcBef>
              <a:spcAft>
                <a:spcPts val="0"/>
              </a:spcAft>
              <a:buSzPts val="1600"/>
              <a:buChar char="-"/>
            </a:pPr>
            <a:r>
              <a:rPr b="1" lang="pl-PL" sz="1600">
                <a:uFill>
                  <a:noFill/>
                </a:uFill>
                <a:hlinkClick r:id="rId9"/>
              </a:rPr>
              <a:t>TEITOK</a:t>
            </a:r>
            <a:r>
              <a:rPr lang="pl-PL" sz="1600"/>
              <a:t> (Maarten Janssen @ UFAL)</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401621" y="256348"/>
            <a:ext cx="7960200" cy="47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l-PL">
                <a:solidFill>
                  <a:srgbClr val="0B4270"/>
                </a:solidFill>
                <a:latin typeface="Lato"/>
                <a:ea typeface="Lato"/>
                <a:cs typeface="Lato"/>
                <a:sym typeface="Lato"/>
              </a:rPr>
              <a:t>TEITOK</a:t>
            </a:r>
            <a:endParaRPr/>
          </a:p>
        </p:txBody>
      </p:sp>
      <p:pic>
        <p:nvPicPr>
          <p:cNvPr id="175" name="Google Shape;175;p24"/>
          <p:cNvPicPr preferRelativeResize="0"/>
          <p:nvPr/>
        </p:nvPicPr>
        <p:blipFill>
          <a:blip r:embed="rId3">
            <a:alphaModFix/>
          </a:blip>
          <a:stretch>
            <a:fillRect/>
          </a:stretch>
        </p:blipFill>
        <p:spPr>
          <a:xfrm>
            <a:off x="4056824" y="256351"/>
            <a:ext cx="4189850" cy="4887150"/>
          </a:xfrm>
          <a:prstGeom prst="rect">
            <a:avLst/>
          </a:prstGeom>
          <a:noFill/>
          <a:ln>
            <a:noFill/>
          </a:ln>
        </p:spPr>
      </p:pic>
      <p:pic>
        <p:nvPicPr>
          <p:cNvPr id="176" name="Google Shape;176;p24"/>
          <p:cNvPicPr preferRelativeResize="0"/>
          <p:nvPr/>
        </p:nvPicPr>
        <p:blipFill>
          <a:blip r:embed="rId4">
            <a:alphaModFix/>
          </a:blip>
          <a:stretch>
            <a:fillRect/>
          </a:stretch>
        </p:blipFill>
        <p:spPr>
          <a:xfrm>
            <a:off x="651425" y="726450"/>
            <a:ext cx="1571554" cy="430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l-PL">
                <a:solidFill>
                  <a:srgbClr val="0B4270"/>
                </a:solidFill>
                <a:latin typeface="Lato"/>
                <a:ea typeface="Lato"/>
                <a:cs typeface="Lato"/>
                <a:sym typeface="Lato"/>
              </a:rPr>
              <a:t>TEITOK</a:t>
            </a:r>
            <a:endParaRPr/>
          </a:p>
        </p:txBody>
      </p:sp>
      <p:pic>
        <p:nvPicPr>
          <p:cNvPr id="183" name="Google Shape;183;p25"/>
          <p:cNvPicPr preferRelativeResize="0"/>
          <p:nvPr/>
        </p:nvPicPr>
        <p:blipFill>
          <a:blip r:embed="rId3">
            <a:alphaModFix/>
          </a:blip>
          <a:stretch>
            <a:fillRect/>
          </a:stretch>
        </p:blipFill>
        <p:spPr>
          <a:xfrm>
            <a:off x="4014696" y="268550"/>
            <a:ext cx="4937502" cy="2120275"/>
          </a:xfrm>
          <a:prstGeom prst="rect">
            <a:avLst/>
          </a:prstGeom>
          <a:noFill/>
          <a:ln>
            <a:noFill/>
          </a:ln>
        </p:spPr>
      </p:pic>
      <p:pic>
        <p:nvPicPr>
          <p:cNvPr id="184" name="Google Shape;184;p25"/>
          <p:cNvPicPr preferRelativeResize="0"/>
          <p:nvPr/>
        </p:nvPicPr>
        <p:blipFill>
          <a:blip r:embed="rId4">
            <a:alphaModFix/>
          </a:blip>
          <a:stretch>
            <a:fillRect/>
          </a:stretch>
        </p:blipFill>
        <p:spPr>
          <a:xfrm>
            <a:off x="3352526" y="2484174"/>
            <a:ext cx="5162849" cy="2513700"/>
          </a:xfrm>
          <a:prstGeom prst="rect">
            <a:avLst/>
          </a:prstGeom>
          <a:noFill/>
          <a:ln>
            <a:noFill/>
          </a:ln>
        </p:spPr>
      </p:pic>
      <p:pic>
        <p:nvPicPr>
          <p:cNvPr id="185" name="Google Shape;185;p25"/>
          <p:cNvPicPr preferRelativeResize="0"/>
          <p:nvPr/>
        </p:nvPicPr>
        <p:blipFill>
          <a:blip r:embed="rId5">
            <a:alphaModFix/>
          </a:blip>
          <a:stretch>
            <a:fillRect/>
          </a:stretch>
        </p:blipFill>
        <p:spPr>
          <a:xfrm>
            <a:off x="900900" y="1658473"/>
            <a:ext cx="1828800" cy="2733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224421" y="421823"/>
            <a:ext cx="7960200" cy="470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pl-PL">
                <a:solidFill>
                  <a:srgbClr val="0B4270"/>
                </a:solidFill>
                <a:latin typeface="Lato"/>
                <a:ea typeface="Lato"/>
                <a:cs typeface="Lato"/>
                <a:sym typeface="Lato"/>
              </a:rPr>
              <a:t>TEITOK</a:t>
            </a:r>
            <a:endParaRPr>
              <a:solidFill>
                <a:srgbClr val="0B4270"/>
              </a:solidFill>
              <a:latin typeface="Lato"/>
              <a:ea typeface="Lato"/>
              <a:cs typeface="Lato"/>
              <a:sym typeface="Lato"/>
            </a:endParaRPr>
          </a:p>
        </p:txBody>
      </p:sp>
      <p:pic>
        <p:nvPicPr>
          <p:cNvPr id="192" name="Google Shape;192;p26"/>
          <p:cNvPicPr preferRelativeResize="0"/>
          <p:nvPr/>
        </p:nvPicPr>
        <p:blipFill>
          <a:blip r:embed="rId3">
            <a:alphaModFix/>
          </a:blip>
          <a:stretch>
            <a:fillRect/>
          </a:stretch>
        </p:blipFill>
        <p:spPr>
          <a:xfrm>
            <a:off x="224425" y="1863623"/>
            <a:ext cx="1828800" cy="2733675"/>
          </a:xfrm>
          <a:prstGeom prst="rect">
            <a:avLst/>
          </a:prstGeom>
          <a:noFill/>
          <a:ln>
            <a:noFill/>
          </a:ln>
        </p:spPr>
      </p:pic>
      <p:pic>
        <p:nvPicPr>
          <p:cNvPr id="193" name="Google Shape;193;p26"/>
          <p:cNvPicPr preferRelativeResize="0"/>
          <p:nvPr/>
        </p:nvPicPr>
        <p:blipFill>
          <a:blip r:embed="rId4">
            <a:alphaModFix/>
          </a:blip>
          <a:stretch>
            <a:fillRect/>
          </a:stretch>
        </p:blipFill>
        <p:spPr>
          <a:xfrm>
            <a:off x="2043250" y="2432025"/>
            <a:ext cx="2046200" cy="1596875"/>
          </a:xfrm>
          <a:prstGeom prst="rect">
            <a:avLst/>
          </a:prstGeom>
          <a:noFill/>
          <a:ln>
            <a:noFill/>
          </a:ln>
        </p:spPr>
      </p:pic>
      <p:pic>
        <p:nvPicPr>
          <p:cNvPr id="194" name="Google Shape;194;p26"/>
          <p:cNvPicPr preferRelativeResize="0"/>
          <p:nvPr/>
        </p:nvPicPr>
        <p:blipFill>
          <a:blip r:embed="rId5">
            <a:alphaModFix/>
          </a:blip>
          <a:stretch>
            <a:fillRect/>
          </a:stretch>
        </p:blipFill>
        <p:spPr>
          <a:xfrm>
            <a:off x="4211775" y="344050"/>
            <a:ext cx="4483725" cy="48900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631371" y="613748"/>
            <a:ext cx="7960200" cy="4701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1100"/>
              </a:spcBef>
              <a:spcAft>
                <a:spcPts val="1100"/>
              </a:spcAft>
              <a:buNone/>
            </a:pPr>
            <a:r>
              <a:rPr lang="pl-PL">
                <a:solidFill>
                  <a:srgbClr val="0B4270"/>
                </a:solidFill>
                <a:latin typeface="Lato"/>
                <a:ea typeface="Lato"/>
                <a:cs typeface="Lato"/>
                <a:sym typeface="Lato"/>
              </a:rPr>
              <a:t>Task 3.1: Machine translation and semantic tagging</a:t>
            </a:r>
            <a:endParaRPr>
              <a:solidFill>
                <a:srgbClr val="0B4270"/>
              </a:solidFill>
              <a:latin typeface="Lato"/>
              <a:ea typeface="Lato"/>
              <a:cs typeface="Lato"/>
              <a:sym typeface="Lato"/>
            </a:endParaRPr>
          </a:p>
        </p:txBody>
      </p:sp>
      <p:sp>
        <p:nvSpPr>
          <p:cNvPr id="201" name="Google Shape;201;p27"/>
          <p:cNvSpPr txBox="1"/>
          <p:nvPr>
            <p:ph idx="1" type="body"/>
          </p:nvPr>
        </p:nvSpPr>
        <p:spPr>
          <a:xfrm>
            <a:off x="516300" y="1385850"/>
            <a:ext cx="3502800" cy="3265800"/>
          </a:xfrm>
          <a:prstGeom prst="rect">
            <a:avLst/>
          </a:prstGeom>
        </p:spPr>
        <p:txBody>
          <a:bodyPr anchorCtr="0" anchor="t" bIns="45700" lIns="91425" spcFirstLastPara="1" rIns="91425" wrap="square" tIns="45700">
            <a:noAutofit/>
          </a:bodyPr>
          <a:lstStyle/>
          <a:p>
            <a:pPr indent="-216000" lvl="0" marL="288000" rtl="0" algn="l">
              <a:lnSpc>
                <a:spcPct val="137500"/>
              </a:lnSpc>
              <a:spcBef>
                <a:spcPts val="300"/>
              </a:spcBef>
              <a:spcAft>
                <a:spcPts val="0"/>
              </a:spcAft>
              <a:buSzPts val="1600"/>
              <a:buChar char="–"/>
            </a:pPr>
            <a:r>
              <a:rPr lang="pl-PL" sz="1600">
                <a:latin typeface="Lato"/>
                <a:ea typeface="Lato"/>
                <a:cs typeface="Lato"/>
                <a:sym typeface="Lato"/>
              </a:rPr>
              <a:t>pre-trained OPUS-MT models</a:t>
            </a:r>
            <a:endParaRPr sz="1600">
              <a:latin typeface="Lato"/>
              <a:ea typeface="Lato"/>
              <a:cs typeface="Lato"/>
              <a:sym typeface="Lato"/>
            </a:endParaRPr>
          </a:p>
          <a:p>
            <a:pPr indent="-216000" lvl="0" marL="288000" rtl="0" algn="l">
              <a:lnSpc>
                <a:spcPct val="137500"/>
              </a:lnSpc>
              <a:spcBef>
                <a:spcPts val="300"/>
              </a:spcBef>
              <a:spcAft>
                <a:spcPts val="0"/>
              </a:spcAft>
              <a:buSzPts val="1600"/>
              <a:buChar char="–"/>
            </a:pPr>
            <a:r>
              <a:rPr lang="pl-PL" sz="1600">
                <a:latin typeface="Lato"/>
                <a:ea typeface="Lato"/>
                <a:cs typeface="Lato"/>
                <a:sym typeface="Lato"/>
              </a:rPr>
              <a:t>cover all ParlaMint languages </a:t>
            </a:r>
            <a:endParaRPr sz="1600">
              <a:latin typeface="Lato"/>
              <a:ea typeface="Lato"/>
              <a:cs typeface="Lato"/>
              <a:sym typeface="Lato"/>
            </a:endParaRPr>
          </a:p>
          <a:p>
            <a:pPr indent="-216000" lvl="0" marL="288000" rtl="0" algn="l">
              <a:lnSpc>
                <a:spcPct val="137500"/>
              </a:lnSpc>
              <a:spcBef>
                <a:spcPts val="300"/>
              </a:spcBef>
              <a:spcAft>
                <a:spcPts val="0"/>
              </a:spcAft>
              <a:buSzPts val="1600"/>
              <a:buChar char="–"/>
            </a:pPr>
            <a:r>
              <a:rPr lang="pl-PL" sz="1600">
                <a:latin typeface="Lato"/>
                <a:ea typeface="Lato"/>
                <a:cs typeface="Lato"/>
                <a:sym typeface="Lato"/>
              </a:rPr>
              <a:t>post-processing to correct translations of proper names</a:t>
            </a:r>
            <a:endParaRPr sz="1600">
              <a:latin typeface="Lato"/>
              <a:ea typeface="Lato"/>
              <a:cs typeface="Lato"/>
              <a:sym typeface="Lato"/>
            </a:endParaRPr>
          </a:p>
          <a:p>
            <a:pPr indent="-216000" lvl="0" marL="288000" rtl="0" algn="l">
              <a:lnSpc>
                <a:spcPct val="137500"/>
              </a:lnSpc>
              <a:spcBef>
                <a:spcPts val="300"/>
              </a:spcBef>
              <a:spcAft>
                <a:spcPts val="0"/>
              </a:spcAft>
              <a:buSzPts val="1600"/>
              <a:buChar char="–"/>
            </a:pPr>
            <a:r>
              <a:rPr lang="pl-PL" sz="1600">
                <a:latin typeface="Lato"/>
                <a:ea typeface="Lato"/>
                <a:cs typeface="Lato"/>
                <a:sym typeface="Lato"/>
              </a:rPr>
              <a:t>English has typical NMT errors, including factual errors!</a:t>
            </a:r>
            <a:endParaRPr sz="1600">
              <a:latin typeface="Lato"/>
              <a:ea typeface="Lato"/>
              <a:cs typeface="Lato"/>
              <a:sym typeface="Lato"/>
            </a:endParaRPr>
          </a:p>
          <a:p>
            <a:pPr indent="-216000" lvl="0" marL="288000" rtl="0" algn="l">
              <a:lnSpc>
                <a:spcPct val="137500"/>
              </a:lnSpc>
              <a:spcBef>
                <a:spcPts val="300"/>
              </a:spcBef>
              <a:spcAft>
                <a:spcPts val="0"/>
              </a:spcAft>
              <a:buSzPts val="1600"/>
              <a:buFont typeface="Lato"/>
              <a:buChar char="–"/>
            </a:pPr>
            <a:r>
              <a:rPr lang="pl-PL" sz="1600">
                <a:latin typeface="Lato"/>
                <a:ea typeface="Lato"/>
                <a:cs typeface="Lato"/>
                <a:sym typeface="Lato"/>
              </a:rPr>
              <a:t>annotation with USAS semantic tags on words, partially on phrases</a:t>
            </a:r>
            <a:endParaRPr sz="1600">
              <a:latin typeface="Lato"/>
              <a:ea typeface="Lato"/>
              <a:cs typeface="Lato"/>
              <a:sym typeface="Lato"/>
            </a:endParaRPr>
          </a:p>
          <a:p>
            <a:pPr indent="0" lvl="0" marL="0" rtl="0" algn="l">
              <a:spcBef>
                <a:spcPts val="750"/>
              </a:spcBef>
              <a:spcAft>
                <a:spcPts val="0"/>
              </a:spcAft>
              <a:buNone/>
            </a:pPr>
            <a:r>
              <a:t/>
            </a:r>
            <a:endParaRPr/>
          </a:p>
        </p:txBody>
      </p:sp>
      <p:pic>
        <p:nvPicPr>
          <p:cNvPr id="202" name="Google Shape;202;p27"/>
          <p:cNvPicPr preferRelativeResize="0"/>
          <p:nvPr/>
        </p:nvPicPr>
        <p:blipFill rotWithShape="1">
          <a:blip r:embed="rId3">
            <a:alphaModFix/>
          </a:blip>
          <a:srcRect b="0" l="20451" r="4054" t="35291"/>
          <a:stretch/>
        </p:blipFill>
        <p:spPr>
          <a:xfrm>
            <a:off x="4275550" y="1087450"/>
            <a:ext cx="4868448" cy="1919099"/>
          </a:xfrm>
          <a:prstGeom prst="rect">
            <a:avLst/>
          </a:prstGeom>
          <a:noFill/>
          <a:ln>
            <a:noFill/>
          </a:ln>
        </p:spPr>
      </p:pic>
      <p:pic>
        <p:nvPicPr>
          <p:cNvPr id="203" name="Google Shape;203;p27"/>
          <p:cNvPicPr preferRelativeResize="0"/>
          <p:nvPr/>
        </p:nvPicPr>
        <p:blipFill rotWithShape="1">
          <a:blip r:embed="rId4">
            <a:alphaModFix/>
          </a:blip>
          <a:srcRect b="4090" l="25054" r="41111" t="32292"/>
          <a:stretch/>
        </p:blipFill>
        <p:spPr>
          <a:xfrm>
            <a:off x="4275550" y="3090075"/>
            <a:ext cx="2279500" cy="1997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cxnSp>
        <p:nvCxnSpPr>
          <p:cNvPr id="67" name="Google Shape;67;p10"/>
          <p:cNvCxnSpPr/>
          <p:nvPr/>
        </p:nvCxnSpPr>
        <p:spPr>
          <a:xfrm>
            <a:off x="664739" y="1305790"/>
            <a:ext cx="1056790" cy="0"/>
          </a:xfrm>
          <a:prstGeom prst="straightConnector1">
            <a:avLst/>
          </a:prstGeom>
          <a:noFill/>
          <a:ln cap="flat" cmpd="sng" w="38100">
            <a:solidFill>
              <a:srgbClr val="DDD40C"/>
            </a:solidFill>
            <a:prstDash val="solid"/>
            <a:round/>
            <a:headEnd len="sm" w="sm" type="none"/>
            <a:tailEnd len="sm" w="sm" type="none"/>
          </a:ln>
        </p:spPr>
      </p:cxnSp>
      <p:sp>
        <p:nvSpPr>
          <p:cNvPr id="68" name="Google Shape;68;p10"/>
          <p:cNvSpPr txBox="1"/>
          <p:nvPr>
            <p:ph type="title"/>
          </p:nvPr>
        </p:nvSpPr>
        <p:spPr>
          <a:xfrm>
            <a:off x="555171" y="613748"/>
            <a:ext cx="7960179" cy="470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pl-PL"/>
              <a:t>Parliamentary corpora</a:t>
            </a:r>
            <a:endParaRPr/>
          </a:p>
        </p:txBody>
      </p:sp>
      <p:sp>
        <p:nvSpPr>
          <p:cNvPr id="69" name="Google Shape;69;p10"/>
          <p:cNvSpPr txBox="1"/>
          <p:nvPr/>
        </p:nvSpPr>
        <p:spPr>
          <a:xfrm>
            <a:off x="648925" y="1552025"/>
            <a:ext cx="8516700" cy="3398700"/>
          </a:xfrm>
          <a:prstGeom prst="rect">
            <a:avLst/>
          </a:prstGeom>
          <a:noFill/>
          <a:ln>
            <a:noFill/>
          </a:ln>
        </p:spPr>
        <p:txBody>
          <a:bodyPr anchorCtr="0" anchor="t" bIns="91425" lIns="91425" spcFirstLastPara="1" rIns="91425" wrap="square" tIns="91425">
            <a:spAutoFit/>
          </a:bodyPr>
          <a:lstStyle/>
          <a:p>
            <a:pPr indent="-235050" lvl="0" marL="288000" rtl="0" algn="l">
              <a:lnSpc>
                <a:spcPct val="115000"/>
              </a:lnSpc>
              <a:spcBef>
                <a:spcPts val="300"/>
              </a:spcBef>
              <a:spcAft>
                <a:spcPts val="0"/>
              </a:spcAft>
              <a:buClr>
                <a:schemeClr val="lt2"/>
              </a:buClr>
              <a:buSzPts val="1900"/>
              <a:buChar char="–"/>
            </a:pPr>
            <a:r>
              <a:rPr lang="pl-PL" sz="1900">
                <a:solidFill>
                  <a:srgbClr val="0B4270"/>
                </a:solidFill>
                <a:latin typeface="Lato"/>
                <a:ea typeface="Lato"/>
                <a:cs typeface="Lato"/>
                <a:sym typeface="Lato"/>
              </a:rPr>
              <a:t>Important text type: what is said in parliament has consequences</a:t>
            </a:r>
            <a:endParaRPr sz="1900">
              <a:solidFill>
                <a:srgbClr val="0B4270"/>
              </a:solidFill>
              <a:latin typeface="Lato"/>
              <a:ea typeface="Lato"/>
              <a:cs typeface="Lato"/>
              <a:sym typeface="Lato"/>
            </a:endParaRPr>
          </a:p>
          <a:p>
            <a:pPr indent="-235050" lvl="0" marL="288000" rtl="0" algn="l">
              <a:lnSpc>
                <a:spcPct val="115000"/>
              </a:lnSpc>
              <a:spcBef>
                <a:spcPts val="300"/>
              </a:spcBef>
              <a:spcAft>
                <a:spcPts val="0"/>
              </a:spcAft>
              <a:buClr>
                <a:srgbClr val="0B4270"/>
              </a:buClr>
              <a:buSzPts val="1900"/>
              <a:buFont typeface="Lato"/>
              <a:buChar char="–"/>
            </a:pPr>
            <a:r>
              <a:rPr lang="pl-PL" sz="1900">
                <a:solidFill>
                  <a:srgbClr val="0B4270"/>
                </a:solidFill>
                <a:latin typeface="Lato"/>
                <a:ea typeface="Lato"/>
                <a:cs typeface="Lato"/>
                <a:sym typeface="Lato"/>
              </a:rPr>
              <a:t>Interesting for political science, sociolinguistics, historical studies, citizen science, etc.</a:t>
            </a:r>
            <a:endParaRPr sz="1900">
              <a:solidFill>
                <a:srgbClr val="0B4270"/>
              </a:solidFill>
              <a:latin typeface="Lato"/>
              <a:ea typeface="Lato"/>
              <a:cs typeface="Lato"/>
              <a:sym typeface="Lato"/>
            </a:endParaRPr>
          </a:p>
          <a:p>
            <a:pPr indent="-235050" lvl="0" marL="288000" rtl="0" algn="l">
              <a:lnSpc>
                <a:spcPct val="115000"/>
              </a:lnSpc>
              <a:spcBef>
                <a:spcPts val="300"/>
              </a:spcBef>
              <a:spcAft>
                <a:spcPts val="0"/>
              </a:spcAft>
              <a:buClr>
                <a:schemeClr val="lt2"/>
              </a:buClr>
              <a:buSzPts val="1900"/>
              <a:buChar char="–"/>
            </a:pPr>
            <a:r>
              <a:rPr lang="pl-PL" sz="1900">
                <a:solidFill>
                  <a:srgbClr val="0B4270"/>
                </a:solidFill>
                <a:latin typeface="Lato"/>
                <a:ea typeface="Lato"/>
                <a:cs typeface="Lato"/>
                <a:sym typeface="Lato"/>
              </a:rPr>
              <a:t>Easy to get (published on the Web) </a:t>
            </a:r>
            <a:endParaRPr sz="1900">
              <a:solidFill>
                <a:srgbClr val="0B4270"/>
              </a:solidFill>
              <a:latin typeface="Lato"/>
              <a:ea typeface="Lato"/>
              <a:cs typeface="Lato"/>
              <a:sym typeface="Lato"/>
            </a:endParaRPr>
          </a:p>
          <a:p>
            <a:pPr indent="-235050" lvl="0" marL="288000" rtl="0" algn="l">
              <a:lnSpc>
                <a:spcPct val="115000"/>
              </a:lnSpc>
              <a:spcBef>
                <a:spcPts val="300"/>
              </a:spcBef>
              <a:spcAft>
                <a:spcPts val="0"/>
              </a:spcAft>
              <a:buClr>
                <a:schemeClr val="lt2"/>
              </a:buClr>
              <a:buSzPts val="1900"/>
              <a:buChar char="–"/>
            </a:pPr>
            <a:r>
              <a:rPr lang="pl-PL" sz="1900">
                <a:solidFill>
                  <a:srgbClr val="0B4270"/>
                </a:solidFill>
                <a:latin typeface="Lato"/>
                <a:ea typeface="Lato"/>
                <a:cs typeface="Lato"/>
                <a:sym typeface="Lato"/>
              </a:rPr>
              <a:t>Easy to disseminate (no copyright, no privacy protection)</a:t>
            </a:r>
            <a:endParaRPr sz="1900">
              <a:solidFill>
                <a:srgbClr val="0B4270"/>
              </a:solidFill>
              <a:latin typeface="Lato"/>
              <a:ea typeface="Lato"/>
              <a:cs typeface="Lato"/>
              <a:sym typeface="Lato"/>
            </a:endParaRPr>
          </a:p>
          <a:p>
            <a:pPr indent="-235050" lvl="0" marL="288000" rtl="0" algn="l">
              <a:lnSpc>
                <a:spcPct val="115000"/>
              </a:lnSpc>
              <a:spcBef>
                <a:spcPts val="300"/>
              </a:spcBef>
              <a:spcAft>
                <a:spcPts val="0"/>
              </a:spcAft>
              <a:buClr>
                <a:srgbClr val="0B4270"/>
              </a:buClr>
              <a:buSzPts val="1900"/>
              <a:buFont typeface="Lato"/>
              <a:buChar char="–"/>
            </a:pPr>
            <a:r>
              <a:rPr lang="pl-PL" sz="1900">
                <a:solidFill>
                  <a:srgbClr val="0B4270"/>
                </a:solidFill>
                <a:latin typeface="Lato"/>
                <a:ea typeface="Lato"/>
                <a:cs typeface="Lato"/>
                <a:sym typeface="Lato"/>
              </a:rPr>
              <a:t>However, most such corpora cover only one  or a few parliaments</a:t>
            </a:r>
            <a:endParaRPr sz="1900">
              <a:solidFill>
                <a:srgbClr val="0B4270"/>
              </a:solidFill>
              <a:latin typeface="Lato"/>
              <a:ea typeface="Lato"/>
              <a:cs typeface="Lato"/>
              <a:sym typeface="Lato"/>
            </a:endParaRPr>
          </a:p>
          <a:p>
            <a:pPr indent="-235050" lvl="0" marL="288000" rtl="0" algn="l">
              <a:lnSpc>
                <a:spcPct val="115000"/>
              </a:lnSpc>
              <a:spcBef>
                <a:spcPts val="300"/>
              </a:spcBef>
              <a:spcAft>
                <a:spcPts val="0"/>
              </a:spcAft>
              <a:buClr>
                <a:srgbClr val="0B4270"/>
              </a:buClr>
              <a:buSzPts val="1900"/>
              <a:buFont typeface="Lato"/>
              <a:buChar char="–"/>
            </a:pPr>
            <a:r>
              <a:rPr lang="pl-PL" sz="1900">
                <a:solidFill>
                  <a:srgbClr val="0B4270"/>
                </a:solidFill>
                <a:latin typeface="Lato"/>
                <a:ea typeface="Lato"/>
                <a:cs typeface="Lato"/>
                <a:sym typeface="Lato"/>
              </a:rPr>
              <a:t>So, no inter-country </a:t>
            </a:r>
            <a:r>
              <a:rPr lang="pl-PL" sz="1900">
                <a:solidFill>
                  <a:srgbClr val="0B4270"/>
                </a:solidFill>
                <a:latin typeface="Lato"/>
                <a:ea typeface="Lato"/>
                <a:cs typeface="Lato"/>
                <a:sym typeface="Lato"/>
              </a:rPr>
              <a:t>comparison</a:t>
            </a:r>
            <a:r>
              <a:rPr lang="pl-PL" sz="1900">
                <a:solidFill>
                  <a:srgbClr val="0B4270"/>
                </a:solidFill>
                <a:latin typeface="Lato"/>
                <a:ea typeface="Lato"/>
                <a:cs typeface="Lato"/>
                <a:sym typeface="Lato"/>
              </a:rPr>
              <a:t> possible</a:t>
            </a:r>
            <a:endParaRPr sz="1900">
              <a:solidFill>
                <a:srgbClr val="0B4270"/>
              </a:solidFill>
              <a:latin typeface="Lato"/>
              <a:ea typeface="Lato"/>
              <a:cs typeface="Lato"/>
              <a:sym typeface="Lato"/>
            </a:endParaRPr>
          </a:p>
          <a:p>
            <a:pPr indent="-235050" lvl="0" marL="288000" rtl="0" algn="l">
              <a:lnSpc>
                <a:spcPct val="115000"/>
              </a:lnSpc>
              <a:spcBef>
                <a:spcPts val="300"/>
              </a:spcBef>
              <a:spcAft>
                <a:spcPts val="0"/>
              </a:spcAft>
              <a:buClr>
                <a:srgbClr val="0B4270"/>
              </a:buClr>
              <a:buSzPts val="1900"/>
              <a:buFont typeface="Lato"/>
              <a:buChar char="–"/>
            </a:pPr>
            <a:r>
              <a:rPr lang="pl-PL" sz="1900">
                <a:solidFill>
                  <a:srgbClr val="0B4270"/>
                </a:solidFill>
                <a:latin typeface="Lato"/>
                <a:ea typeface="Lato"/>
                <a:cs typeface="Lato"/>
                <a:sym typeface="Lato"/>
              </a:rPr>
              <a:t>It would be nice if there existed a uniformly encoded set of all European parliamentary corpora</a:t>
            </a:r>
            <a:endParaRPr sz="1900">
              <a:solidFill>
                <a:srgbClr val="0B4270"/>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555171" y="613748"/>
            <a:ext cx="7960200" cy="4701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1100"/>
              </a:spcBef>
              <a:spcAft>
                <a:spcPts val="0"/>
              </a:spcAft>
              <a:buNone/>
            </a:pPr>
            <a:r>
              <a:rPr lang="pl-PL">
                <a:solidFill>
                  <a:srgbClr val="0B4270"/>
                </a:solidFill>
                <a:latin typeface="Lato"/>
                <a:ea typeface="Lato"/>
                <a:cs typeface="Lato"/>
                <a:sym typeface="Lato"/>
              </a:rPr>
              <a:t>Task </a:t>
            </a:r>
            <a:r>
              <a:rPr lang="pl-PL">
                <a:solidFill>
                  <a:srgbClr val="0B4270"/>
                </a:solidFill>
                <a:latin typeface="Lato"/>
                <a:ea typeface="Lato"/>
                <a:cs typeface="Lato"/>
                <a:sym typeface="Lato"/>
              </a:rPr>
              <a:t>3.2: Multimodality</a:t>
            </a:r>
            <a:br>
              <a:rPr lang="pl-PL">
                <a:solidFill>
                  <a:srgbClr val="0B4270"/>
                </a:solidFill>
                <a:latin typeface="Lato"/>
                <a:ea typeface="Lato"/>
                <a:cs typeface="Lato"/>
                <a:sym typeface="Lato"/>
              </a:rPr>
            </a:br>
            <a:r>
              <a:rPr b="0" lang="pl-PL" sz="1800">
                <a:solidFill>
                  <a:srgbClr val="0B4270"/>
                </a:solidFill>
              </a:rPr>
              <a:t>Four pilot speech corpora:</a:t>
            </a:r>
            <a:endParaRPr b="0" sz="1800">
              <a:solidFill>
                <a:srgbClr val="0B4270"/>
              </a:solidFill>
            </a:endParaRPr>
          </a:p>
          <a:p>
            <a:pPr indent="0" lvl="0" marL="0" marR="0" rtl="0" algn="l">
              <a:lnSpc>
                <a:spcPct val="115000"/>
              </a:lnSpc>
              <a:spcBef>
                <a:spcPts val="1100"/>
              </a:spcBef>
              <a:spcAft>
                <a:spcPts val="1100"/>
              </a:spcAft>
              <a:buNone/>
            </a:pPr>
            <a:r>
              <a:t/>
            </a:r>
            <a:endParaRPr>
              <a:solidFill>
                <a:srgbClr val="0B4270"/>
              </a:solidFill>
              <a:latin typeface="Lato"/>
              <a:ea typeface="Lato"/>
              <a:cs typeface="Lato"/>
              <a:sym typeface="Lato"/>
            </a:endParaRPr>
          </a:p>
        </p:txBody>
      </p:sp>
      <p:pic>
        <p:nvPicPr>
          <p:cNvPr id="210" name="Google Shape;210;p28"/>
          <p:cNvPicPr preferRelativeResize="0"/>
          <p:nvPr/>
        </p:nvPicPr>
        <p:blipFill>
          <a:blip r:embed="rId3">
            <a:alphaModFix/>
          </a:blip>
          <a:stretch>
            <a:fillRect/>
          </a:stretch>
        </p:blipFill>
        <p:spPr>
          <a:xfrm>
            <a:off x="872000" y="1432876"/>
            <a:ext cx="7326549" cy="1295125"/>
          </a:xfrm>
          <a:prstGeom prst="rect">
            <a:avLst/>
          </a:prstGeom>
          <a:noFill/>
          <a:ln>
            <a:noFill/>
          </a:ln>
        </p:spPr>
      </p:pic>
      <p:pic>
        <p:nvPicPr>
          <p:cNvPr id="211" name="Google Shape;211;p28"/>
          <p:cNvPicPr preferRelativeResize="0"/>
          <p:nvPr/>
        </p:nvPicPr>
        <p:blipFill>
          <a:blip r:embed="rId4">
            <a:alphaModFix/>
          </a:blip>
          <a:stretch>
            <a:fillRect/>
          </a:stretch>
        </p:blipFill>
        <p:spPr>
          <a:xfrm>
            <a:off x="3757500" y="2728001"/>
            <a:ext cx="5386498" cy="2415501"/>
          </a:xfrm>
          <a:prstGeom prst="rect">
            <a:avLst/>
          </a:prstGeom>
          <a:noFill/>
          <a:ln>
            <a:noFill/>
          </a:ln>
        </p:spPr>
      </p:pic>
      <p:sp>
        <p:nvSpPr>
          <p:cNvPr id="212" name="Google Shape;212;p28"/>
          <p:cNvSpPr txBox="1"/>
          <p:nvPr/>
        </p:nvSpPr>
        <p:spPr>
          <a:xfrm>
            <a:off x="671275" y="2804450"/>
            <a:ext cx="29886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PL" sz="1350">
                <a:solidFill>
                  <a:schemeClr val="dk1"/>
                </a:solidFill>
              </a:rPr>
              <a:t> Complicated:</a:t>
            </a:r>
            <a:endParaRPr sz="1350">
              <a:solidFill>
                <a:schemeClr val="dk1"/>
              </a:solidFill>
            </a:endParaRPr>
          </a:p>
          <a:p>
            <a:pPr indent="-314325" lvl="0" marL="457200" rtl="0" algn="l">
              <a:spcBef>
                <a:spcPts val="0"/>
              </a:spcBef>
              <a:spcAft>
                <a:spcPts val="0"/>
              </a:spcAft>
              <a:buClr>
                <a:schemeClr val="dk1"/>
              </a:buClr>
              <a:buSzPts val="1350"/>
              <a:buChar char="●"/>
            </a:pPr>
            <a:r>
              <a:rPr lang="pl-PL" sz="1350">
                <a:solidFill>
                  <a:schemeClr val="dk1"/>
                </a:solidFill>
              </a:rPr>
              <a:t>transcripts have different order from recordings</a:t>
            </a:r>
            <a:endParaRPr sz="1350">
              <a:solidFill>
                <a:schemeClr val="dk1"/>
              </a:solidFill>
            </a:endParaRPr>
          </a:p>
          <a:p>
            <a:pPr indent="-314325" lvl="0" marL="457200" rtl="0" algn="l">
              <a:spcBef>
                <a:spcPts val="0"/>
              </a:spcBef>
              <a:spcAft>
                <a:spcPts val="0"/>
              </a:spcAft>
              <a:buClr>
                <a:schemeClr val="dk1"/>
              </a:buClr>
              <a:buSzPts val="1350"/>
              <a:buChar char="●"/>
            </a:pPr>
            <a:r>
              <a:rPr lang="pl-PL" sz="1350">
                <a:solidFill>
                  <a:schemeClr val="dk1"/>
                </a:solidFill>
              </a:rPr>
              <a:t>not all recordings are transcribed or made public</a:t>
            </a:r>
            <a:endParaRPr sz="1350">
              <a:solidFill>
                <a:schemeClr val="dk1"/>
              </a:solidFill>
            </a:endParaRPr>
          </a:p>
          <a:p>
            <a:pPr indent="-314325" lvl="0" marL="457200" rtl="0" algn="l">
              <a:spcBef>
                <a:spcPts val="0"/>
              </a:spcBef>
              <a:spcAft>
                <a:spcPts val="0"/>
              </a:spcAft>
              <a:buClr>
                <a:schemeClr val="dk1"/>
              </a:buClr>
              <a:buSzPts val="1350"/>
              <a:buChar char="●"/>
            </a:pPr>
            <a:r>
              <a:rPr lang="pl-PL" sz="1350">
                <a:solidFill>
                  <a:schemeClr val="dk1"/>
                </a:solidFill>
              </a:rPr>
              <a:t>transcripts only vaguely correspond to the speeches</a:t>
            </a:r>
            <a:endParaRPr sz="1350">
              <a:solidFill>
                <a:schemeClr val="dk1"/>
              </a:solidFill>
            </a:endParaRPr>
          </a:p>
          <a:p>
            <a:pPr indent="-314325" lvl="0" marL="457200" rtl="0" algn="l">
              <a:spcBef>
                <a:spcPts val="0"/>
              </a:spcBef>
              <a:spcAft>
                <a:spcPts val="0"/>
              </a:spcAft>
              <a:buClr>
                <a:schemeClr val="dk1"/>
              </a:buClr>
              <a:buSzPts val="1350"/>
              <a:buChar char="●"/>
            </a:pPr>
            <a:r>
              <a:rPr lang="pl-PL" sz="1350">
                <a:solidFill>
                  <a:schemeClr val="dk1"/>
                </a:solidFill>
              </a:rPr>
              <a:t>thousands of hours of recordings and tens of millions of words of transcripts</a:t>
            </a:r>
            <a:endParaRPr sz="20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txBox="1"/>
          <p:nvPr>
            <p:ph type="title"/>
          </p:nvPr>
        </p:nvSpPr>
        <p:spPr>
          <a:xfrm>
            <a:off x="555171" y="613748"/>
            <a:ext cx="7960200" cy="4701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1100"/>
              </a:spcBef>
              <a:spcAft>
                <a:spcPts val="1100"/>
              </a:spcAft>
              <a:buNone/>
            </a:pPr>
            <a:r>
              <a:rPr lang="pl-PL">
                <a:solidFill>
                  <a:srgbClr val="0B4270"/>
                </a:solidFill>
                <a:latin typeface="Lato"/>
                <a:ea typeface="Lato"/>
                <a:cs typeface="Lato"/>
                <a:sym typeface="Lato"/>
              </a:rPr>
              <a:t>Work Package 4: Engagement activities</a:t>
            </a:r>
            <a:endParaRPr>
              <a:solidFill>
                <a:srgbClr val="0B4270"/>
              </a:solidFill>
              <a:latin typeface="Lato"/>
              <a:ea typeface="Lato"/>
              <a:cs typeface="Lato"/>
              <a:sym typeface="Lato"/>
            </a:endParaRPr>
          </a:p>
        </p:txBody>
      </p:sp>
      <p:sp>
        <p:nvSpPr>
          <p:cNvPr id="219" name="Google Shape;219;p29"/>
          <p:cNvSpPr txBox="1"/>
          <p:nvPr>
            <p:ph idx="1" type="body"/>
          </p:nvPr>
        </p:nvSpPr>
        <p:spPr>
          <a:xfrm>
            <a:off x="578923" y="1565425"/>
            <a:ext cx="7647300" cy="32658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SzPts val="1800"/>
              <a:buChar char="•"/>
            </a:pPr>
            <a:r>
              <a:rPr lang="pl-PL"/>
              <a:t>Tutorials on usage of ParlaMint corpora: </a:t>
            </a:r>
            <a:endParaRPr/>
          </a:p>
          <a:p>
            <a:pPr indent="-336550" lvl="1" marL="914400" rtl="0" algn="l">
              <a:spcBef>
                <a:spcPts val="0"/>
              </a:spcBef>
              <a:spcAft>
                <a:spcPts val="0"/>
              </a:spcAft>
              <a:buSzPts val="1700"/>
              <a:buChar char="-"/>
            </a:pPr>
            <a:r>
              <a:rPr lang="pl-PL" sz="1700"/>
              <a:t>Digital Humanities conference 2023, Graz</a:t>
            </a:r>
            <a:endParaRPr sz="1700"/>
          </a:p>
          <a:p>
            <a:pPr indent="-336550" lvl="1" marL="914400" rtl="0" algn="l">
              <a:spcBef>
                <a:spcPts val="0"/>
              </a:spcBef>
              <a:spcAft>
                <a:spcPts val="0"/>
              </a:spcAft>
              <a:buSzPts val="1700"/>
              <a:buChar char="-"/>
            </a:pPr>
            <a:r>
              <a:rPr lang="pl-PL" sz="1700"/>
              <a:t>European Summer University in Digital Humanities 2023</a:t>
            </a:r>
            <a:endParaRPr sz="1700"/>
          </a:p>
          <a:p>
            <a:pPr indent="-342900" lvl="0" marL="457200" rtl="0" algn="l">
              <a:spcBef>
                <a:spcPts val="0"/>
              </a:spcBef>
              <a:spcAft>
                <a:spcPts val="0"/>
              </a:spcAft>
              <a:buSzPts val="1800"/>
              <a:buChar char="•"/>
            </a:pPr>
            <a:r>
              <a:rPr lang="pl-PL"/>
              <a:t>ParlaMint tasks in the scope of Helsinki Digital Humanities</a:t>
            </a:r>
            <a:endParaRPr/>
          </a:p>
          <a:p>
            <a:pPr indent="-342900" lvl="0" marL="457200" rtl="0" algn="l">
              <a:spcBef>
                <a:spcPts val="0"/>
              </a:spcBef>
              <a:spcAft>
                <a:spcPts val="0"/>
              </a:spcAft>
              <a:buSzPts val="1800"/>
              <a:buChar char="•"/>
            </a:pPr>
            <a:r>
              <a:rPr lang="pl-PL"/>
              <a:t>Hackathons:</a:t>
            </a:r>
            <a:endParaRPr/>
          </a:p>
          <a:p>
            <a:pPr indent="-336550" lvl="1" marL="914400" marR="0" rtl="0" algn="l">
              <a:lnSpc>
                <a:spcPct val="90000"/>
              </a:lnSpc>
              <a:spcBef>
                <a:spcPts val="0"/>
              </a:spcBef>
              <a:spcAft>
                <a:spcPts val="0"/>
              </a:spcAft>
              <a:buSzPts val="1700"/>
              <a:buChar char="-"/>
            </a:pPr>
            <a:r>
              <a:rPr lang="pl-PL" sz="1700"/>
              <a:t>Networks of power: Gender analysis in selected European parliaments (2022)</a:t>
            </a:r>
            <a:endParaRPr sz="1700"/>
          </a:p>
          <a:p>
            <a:pPr indent="-336550" lvl="1" marL="914400" marR="0" rtl="0" algn="l">
              <a:lnSpc>
                <a:spcPct val="90000"/>
              </a:lnSpc>
              <a:spcBef>
                <a:spcPts val="0"/>
              </a:spcBef>
              <a:spcAft>
                <a:spcPts val="0"/>
              </a:spcAft>
              <a:buSzPts val="1700"/>
              <a:buChar char="-"/>
            </a:pPr>
            <a:r>
              <a:rPr lang="pl-PL" sz="1700"/>
              <a:t>Splitting lips: polarization through parliamentary speech.(2023)</a:t>
            </a:r>
            <a:endParaRPr sz="1700"/>
          </a:p>
          <a:p>
            <a:pPr indent="-336550" lvl="1" marL="914400" marR="0" rtl="0" algn="l">
              <a:lnSpc>
                <a:spcPct val="90000"/>
              </a:lnSpc>
              <a:spcBef>
                <a:spcPts val="0"/>
              </a:spcBef>
              <a:spcAft>
                <a:spcPts val="0"/>
              </a:spcAft>
              <a:buSzPts val="1700"/>
              <a:buChar char="-"/>
            </a:pPr>
            <a:r>
              <a:rPr lang="pl-PL" sz="1700"/>
              <a:t>Echoes of the Chambers: Studying Democracy through Parliamentary Speeches (2024)</a:t>
            </a:r>
            <a:endParaRPr sz="1700"/>
          </a:p>
          <a:p>
            <a:pPr indent="-342900" lvl="0" marL="457200" rtl="0" algn="l">
              <a:spcBef>
                <a:spcPts val="0"/>
              </a:spcBef>
              <a:spcAft>
                <a:spcPts val="0"/>
              </a:spcAft>
              <a:buSzPts val="1800"/>
              <a:buChar char="•"/>
            </a:pPr>
            <a:r>
              <a:rPr lang="pl-PL"/>
              <a:t>Shared task using ParlaMint corpora to be held at CLEF 2024:</a:t>
            </a:r>
            <a:endParaRPr/>
          </a:p>
          <a:p>
            <a:pPr indent="-336550" lvl="1" marL="914400" rtl="0" algn="l">
              <a:spcBef>
                <a:spcPts val="0"/>
              </a:spcBef>
              <a:spcAft>
                <a:spcPts val="0"/>
              </a:spcAft>
              <a:buSzPts val="1700"/>
              <a:buChar char="-"/>
            </a:pPr>
            <a:r>
              <a:rPr lang="pl-PL" sz="1700"/>
              <a:t>Ideology and Power Identification in Parliamentary Debates</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0"/>
          <p:cNvPicPr preferRelativeResize="0"/>
          <p:nvPr/>
        </p:nvPicPr>
        <p:blipFill>
          <a:blip r:embed="rId3">
            <a:alphaModFix/>
          </a:blip>
          <a:stretch>
            <a:fillRect/>
          </a:stretch>
        </p:blipFill>
        <p:spPr>
          <a:xfrm>
            <a:off x="3757501" y="1083861"/>
            <a:ext cx="5386501" cy="3790292"/>
          </a:xfrm>
          <a:prstGeom prst="rect">
            <a:avLst/>
          </a:prstGeom>
          <a:noFill/>
          <a:ln>
            <a:noFill/>
          </a:ln>
        </p:spPr>
      </p:pic>
      <p:sp>
        <p:nvSpPr>
          <p:cNvPr id="226" name="Google Shape;226;p30"/>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marR="0" rtl="0" algn="l">
              <a:lnSpc>
                <a:spcPct val="115000"/>
              </a:lnSpc>
              <a:spcBef>
                <a:spcPts val="1100"/>
              </a:spcBef>
              <a:spcAft>
                <a:spcPts val="1100"/>
              </a:spcAft>
              <a:buNone/>
            </a:pPr>
            <a:r>
              <a:rPr lang="pl-PL">
                <a:solidFill>
                  <a:srgbClr val="0B4270"/>
                </a:solidFill>
                <a:latin typeface="Lato"/>
                <a:ea typeface="Lato"/>
                <a:cs typeface="Lato"/>
                <a:sym typeface="Lato"/>
              </a:rPr>
              <a:t>Current work</a:t>
            </a:r>
            <a:endParaRPr>
              <a:solidFill>
                <a:srgbClr val="0B4270"/>
              </a:solidFill>
              <a:latin typeface="Lato"/>
              <a:ea typeface="Lato"/>
              <a:cs typeface="Lato"/>
              <a:sym typeface="Lato"/>
            </a:endParaRPr>
          </a:p>
        </p:txBody>
      </p:sp>
      <p:sp>
        <p:nvSpPr>
          <p:cNvPr id="227" name="Google Shape;227;p30"/>
          <p:cNvSpPr txBox="1"/>
          <p:nvPr>
            <p:ph idx="1" type="body"/>
          </p:nvPr>
        </p:nvSpPr>
        <p:spPr>
          <a:xfrm>
            <a:off x="364825" y="1565425"/>
            <a:ext cx="3857700" cy="32658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pl-PL"/>
              <a:t>Working on V4.1</a:t>
            </a:r>
            <a:endParaRPr/>
          </a:p>
          <a:p>
            <a:pPr indent="-342900" lvl="0" marL="457200" rtl="0" algn="l">
              <a:spcBef>
                <a:spcPts val="750"/>
              </a:spcBef>
              <a:spcAft>
                <a:spcPts val="0"/>
              </a:spcAft>
              <a:buSzPts val="1800"/>
              <a:buChar char="•"/>
            </a:pPr>
            <a:r>
              <a:rPr lang="pl-PL"/>
              <a:t>maintenance release</a:t>
            </a:r>
            <a:endParaRPr/>
          </a:p>
          <a:p>
            <a:pPr indent="-342900" lvl="0" marL="457200" rtl="0" algn="l">
              <a:spcBef>
                <a:spcPts val="0"/>
              </a:spcBef>
              <a:spcAft>
                <a:spcPts val="0"/>
              </a:spcAft>
              <a:buSzPts val="1800"/>
              <a:buChar char="•"/>
            </a:pPr>
            <a:r>
              <a:rPr lang="pl-PL"/>
              <a:t>UA extended to 2023</a:t>
            </a:r>
            <a:endParaRPr/>
          </a:p>
          <a:p>
            <a:pPr indent="-342900" lvl="0" marL="457200" rtl="0" algn="l">
              <a:spcBef>
                <a:spcPts val="0"/>
              </a:spcBef>
              <a:spcAft>
                <a:spcPts val="0"/>
              </a:spcAft>
              <a:buSzPts val="1800"/>
              <a:buChar char="•"/>
            </a:pPr>
            <a:r>
              <a:rPr lang="pl-PL"/>
              <a:t>probably released in May</a:t>
            </a:r>
            <a:endParaRPr/>
          </a:p>
          <a:p>
            <a:pPr indent="0" lvl="0" marL="457200" rtl="0" algn="l">
              <a:spcBef>
                <a:spcPts val="750"/>
              </a:spcBef>
              <a:spcAft>
                <a:spcPts val="0"/>
              </a:spcAft>
              <a:buNone/>
            </a:pPr>
            <a:r>
              <a:t/>
            </a:r>
            <a:endParaRPr/>
          </a:p>
          <a:p>
            <a:pPr indent="457200" lvl="0" marL="457200" rtl="0" algn="l">
              <a:spcBef>
                <a:spcPts val="750"/>
              </a:spcBef>
              <a:spcAft>
                <a:spcPts val="0"/>
              </a:spcAft>
              <a:buNone/>
            </a:pPr>
            <a:r>
              <a:rPr lang="pl-PL"/>
              <a:t>Submitting LREV paper: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marR="0" rtl="0" algn="l">
              <a:lnSpc>
                <a:spcPct val="115000"/>
              </a:lnSpc>
              <a:spcBef>
                <a:spcPts val="1100"/>
              </a:spcBef>
              <a:spcAft>
                <a:spcPts val="1100"/>
              </a:spcAft>
              <a:buNone/>
            </a:pPr>
            <a:r>
              <a:rPr lang="pl-PL">
                <a:solidFill>
                  <a:srgbClr val="0B4270"/>
                </a:solidFill>
                <a:latin typeface="Lato"/>
                <a:ea typeface="Lato"/>
                <a:cs typeface="Lato"/>
                <a:sym typeface="Lato"/>
              </a:rPr>
              <a:t>Future directions</a:t>
            </a:r>
            <a:endParaRPr>
              <a:solidFill>
                <a:srgbClr val="0B4270"/>
              </a:solidFill>
              <a:latin typeface="Lato"/>
              <a:ea typeface="Lato"/>
              <a:cs typeface="Lato"/>
              <a:sym typeface="Lato"/>
            </a:endParaRPr>
          </a:p>
        </p:txBody>
      </p:sp>
      <p:sp>
        <p:nvSpPr>
          <p:cNvPr id="234" name="Google Shape;234;p31"/>
          <p:cNvSpPr txBox="1"/>
          <p:nvPr>
            <p:ph idx="1" type="body"/>
          </p:nvPr>
        </p:nvSpPr>
        <p:spPr>
          <a:xfrm>
            <a:off x="578923" y="1565425"/>
            <a:ext cx="7839600" cy="32658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SzPts val="1800"/>
              <a:buChar char="•"/>
            </a:pPr>
            <a:r>
              <a:rPr lang="pl-PL"/>
              <a:t>Write a “How to make your own ParlaMint corpus” tutorial</a:t>
            </a:r>
            <a:endParaRPr/>
          </a:p>
          <a:p>
            <a:pPr indent="-342900" lvl="0" marL="457200" rtl="0" algn="l">
              <a:spcBef>
                <a:spcPts val="0"/>
              </a:spcBef>
              <a:spcAft>
                <a:spcPts val="0"/>
              </a:spcAft>
              <a:buSzPts val="1800"/>
              <a:buChar char="•"/>
            </a:pPr>
            <a:r>
              <a:rPr lang="pl-PL"/>
              <a:t>Extending country and time coverage?</a:t>
            </a:r>
            <a:endParaRPr/>
          </a:p>
          <a:p>
            <a:pPr indent="-342900" lvl="0" marL="457200" rtl="0" algn="l">
              <a:spcBef>
                <a:spcPts val="0"/>
              </a:spcBef>
              <a:spcAft>
                <a:spcPts val="0"/>
              </a:spcAft>
              <a:buSzPts val="1800"/>
              <a:buChar char="•"/>
            </a:pPr>
            <a:r>
              <a:rPr lang="pl-PL"/>
              <a:t>ParlaMint Light corpora?</a:t>
            </a:r>
            <a:endParaRPr/>
          </a:p>
          <a:p>
            <a:pPr indent="-342900" lvl="0" marL="457200" rtl="0" algn="l">
              <a:spcBef>
                <a:spcPts val="0"/>
              </a:spcBef>
              <a:spcAft>
                <a:spcPts val="0"/>
              </a:spcAft>
              <a:buSzPts val="1800"/>
              <a:buChar char="•"/>
            </a:pPr>
            <a:r>
              <a:rPr lang="pl-PL"/>
              <a:t>More metadata (e.g. V-dem)?</a:t>
            </a:r>
            <a:endParaRPr/>
          </a:p>
          <a:p>
            <a:pPr indent="-342900" lvl="0" marL="457200" rtl="0" algn="l">
              <a:spcBef>
                <a:spcPts val="0"/>
              </a:spcBef>
              <a:spcAft>
                <a:spcPts val="0"/>
              </a:spcAft>
              <a:buSzPts val="1800"/>
              <a:buChar char="•"/>
            </a:pPr>
            <a:r>
              <a:rPr lang="pl-PL"/>
              <a:t>Linking to other types of documents (e.g. laws, party manifestos)</a:t>
            </a:r>
            <a:endParaRPr/>
          </a:p>
          <a:p>
            <a:pPr indent="-342900" lvl="0" marL="457200" rtl="0" algn="l">
              <a:spcBef>
                <a:spcPts val="0"/>
              </a:spcBef>
              <a:spcAft>
                <a:spcPts val="0"/>
              </a:spcAft>
              <a:buSzPts val="1800"/>
              <a:buChar char="•"/>
            </a:pPr>
            <a:r>
              <a:rPr lang="pl-PL"/>
              <a:t>Centralising and automating corpus construction:</a:t>
            </a:r>
            <a:endParaRPr/>
          </a:p>
          <a:p>
            <a:pPr indent="-323850" lvl="1" marL="914400" rtl="0" algn="l">
              <a:spcBef>
                <a:spcPts val="0"/>
              </a:spcBef>
              <a:spcAft>
                <a:spcPts val="0"/>
              </a:spcAft>
              <a:buSzPts val="1500"/>
              <a:buChar char="-"/>
            </a:pPr>
            <a:r>
              <a:rPr lang="pl-PL"/>
              <a:t>supervised machine learning: source HTML + ParlaMint corpora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marR="0" rtl="0" algn="l">
              <a:lnSpc>
                <a:spcPct val="115000"/>
              </a:lnSpc>
              <a:spcBef>
                <a:spcPts val="1100"/>
              </a:spcBef>
              <a:spcAft>
                <a:spcPts val="1100"/>
              </a:spcAft>
              <a:buNone/>
            </a:pPr>
            <a:r>
              <a:rPr lang="pl-PL">
                <a:solidFill>
                  <a:srgbClr val="0B4270"/>
                </a:solidFill>
                <a:latin typeface="Lato"/>
                <a:ea typeface="Lato"/>
                <a:cs typeface="Lato"/>
                <a:sym typeface="Lato"/>
              </a:rPr>
              <a:t>DH Awards Nomination</a:t>
            </a:r>
            <a:endParaRPr>
              <a:solidFill>
                <a:srgbClr val="0B4270"/>
              </a:solidFill>
              <a:latin typeface="Lato"/>
              <a:ea typeface="Lato"/>
              <a:cs typeface="Lato"/>
              <a:sym typeface="Lato"/>
            </a:endParaRPr>
          </a:p>
        </p:txBody>
      </p:sp>
      <p:sp>
        <p:nvSpPr>
          <p:cNvPr id="241" name="Google Shape;241;p32"/>
          <p:cNvSpPr txBox="1"/>
          <p:nvPr>
            <p:ph idx="1" type="body"/>
          </p:nvPr>
        </p:nvSpPr>
        <p:spPr>
          <a:xfrm>
            <a:off x="578923" y="1565425"/>
            <a:ext cx="7936500" cy="32658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pl-PL" sz="2400"/>
              <a:t>ParlaMint has been nominated for the DH Awards </a:t>
            </a:r>
            <a:br>
              <a:rPr lang="pl-PL" sz="2400"/>
            </a:br>
            <a:r>
              <a:rPr lang="pl-PL" sz="2400"/>
              <a:t>in the </a:t>
            </a:r>
            <a:r>
              <a:rPr b="1" lang="pl-PL" sz="2400"/>
              <a:t>Best DH Dataset category</a:t>
            </a:r>
            <a:br>
              <a:rPr b="1" lang="pl-PL" sz="2400"/>
            </a:br>
            <a:br>
              <a:rPr b="1" lang="pl-PL" sz="2400"/>
            </a:br>
            <a:r>
              <a:rPr lang="pl-PL" sz="2400" u="sng">
                <a:solidFill>
                  <a:schemeClr val="hlink"/>
                </a:solidFill>
                <a:hlinkClick r:id="rId3"/>
              </a:rPr>
              <a:t>http://dhawards.org/dhawards2023/voting/</a:t>
            </a:r>
            <a:br>
              <a:rPr b="1" lang="pl-PL" sz="2400"/>
            </a:br>
            <a:endParaRPr b="1" sz="2400"/>
          </a:p>
          <a:p>
            <a:pPr indent="0" lvl="0" marL="0" rtl="0" algn="l">
              <a:spcBef>
                <a:spcPts val="750"/>
              </a:spcBef>
              <a:spcAft>
                <a:spcPts val="0"/>
              </a:spcAft>
              <a:buNone/>
            </a:pPr>
            <a:r>
              <a:rPr b="1" lang="pl-PL" sz="2400"/>
              <a:t>You can vote until 30 March 2024</a:t>
            </a:r>
            <a:endParaRPr b="1"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3"/>
          <p:cNvSpPr/>
          <p:nvPr/>
        </p:nvSpPr>
        <p:spPr>
          <a:xfrm>
            <a:off x="0" y="0"/>
            <a:ext cx="9144000" cy="5143500"/>
          </a:xfrm>
          <a:prstGeom prst="rect">
            <a:avLst/>
          </a:prstGeom>
          <a:solidFill>
            <a:srgbClr val="99CC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7" name="Google Shape;247;p33"/>
          <p:cNvSpPr/>
          <p:nvPr/>
        </p:nvSpPr>
        <p:spPr>
          <a:xfrm>
            <a:off x="760071" y="-1529819"/>
            <a:ext cx="7623859" cy="5057336"/>
          </a:xfrm>
          <a:custGeom>
            <a:rect b="b" l="l" r="r" t="t"/>
            <a:pathLst>
              <a:path extrusionOk="0" h="10114672" w="15247718">
                <a:moveTo>
                  <a:pt x="0" y="0"/>
                </a:moveTo>
                <a:lnTo>
                  <a:pt x="15247718" y="0"/>
                </a:lnTo>
                <a:lnTo>
                  <a:pt x="15247718" y="10114672"/>
                </a:lnTo>
                <a:lnTo>
                  <a:pt x="0" y="10114672"/>
                </a:lnTo>
                <a:lnTo>
                  <a:pt x="0" y="0"/>
                </a:lnTo>
                <a:close/>
              </a:path>
            </a:pathLst>
          </a:custGeom>
          <a:blipFill rotWithShape="1">
            <a:blip r:embed="rId3">
              <a:alphaModFix/>
            </a:blip>
            <a:stretch>
              <a:fillRect b="0" l="0" r="0" t="-50747"/>
            </a:stretch>
          </a:blipFill>
          <a:ln>
            <a:noFill/>
          </a:ln>
        </p:spPr>
      </p:sp>
      <p:sp>
        <p:nvSpPr>
          <p:cNvPr id="248" name="Google Shape;248;p33"/>
          <p:cNvSpPr/>
          <p:nvPr/>
        </p:nvSpPr>
        <p:spPr>
          <a:xfrm>
            <a:off x="3696582" y="1278781"/>
            <a:ext cx="1750836" cy="1773054"/>
          </a:xfrm>
          <a:custGeom>
            <a:rect b="b" l="l" r="r" t="t"/>
            <a:pathLst>
              <a:path extrusionOk="0" h="3546108" w="3501671">
                <a:moveTo>
                  <a:pt x="0" y="0"/>
                </a:moveTo>
                <a:lnTo>
                  <a:pt x="3501672" y="0"/>
                </a:lnTo>
                <a:lnTo>
                  <a:pt x="3501672" y="3546107"/>
                </a:lnTo>
                <a:lnTo>
                  <a:pt x="0" y="3546107"/>
                </a:lnTo>
                <a:lnTo>
                  <a:pt x="0" y="0"/>
                </a:lnTo>
                <a:close/>
              </a:path>
            </a:pathLst>
          </a:custGeom>
          <a:blipFill rotWithShape="1">
            <a:blip r:embed="rId4">
              <a:alphaModFix/>
            </a:blip>
            <a:stretch>
              <a:fillRect b="0" l="0" r="-1268" t="0"/>
            </a:stretch>
          </a:blipFill>
          <a:ln>
            <a:noFill/>
          </a:ln>
        </p:spPr>
      </p:sp>
      <p:sp>
        <p:nvSpPr>
          <p:cNvPr id="249" name="Google Shape;249;p33"/>
          <p:cNvSpPr txBox="1"/>
          <p:nvPr/>
        </p:nvSpPr>
        <p:spPr>
          <a:xfrm>
            <a:off x="0" y="3446700"/>
            <a:ext cx="9144000" cy="708000"/>
          </a:xfrm>
          <a:prstGeom prst="rect">
            <a:avLst/>
          </a:prstGeom>
          <a:noFill/>
          <a:ln>
            <a:noFill/>
          </a:ln>
        </p:spPr>
        <p:txBody>
          <a:bodyPr anchorCtr="0" anchor="t" bIns="0" lIns="0" spcFirstLastPara="1" rIns="0" wrap="square" tIns="0">
            <a:spAutoFit/>
          </a:bodyPr>
          <a:lstStyle/>
          <a:p>
            <a:pPr indent="0" lvl="0" marL="0" marR="0" rtl="0" algn="ctr">
              <a:lnSpc>
                <a:spcPct val="200000"/>
              </a:lnSpc>
              <a:spcBef>
                <a:spcPts val="0"/>
              </a:spcBef>
              <a:spcAft>
                <a:spcPts val="0"/>
              </a:spcAft>
              <a:buNone/>
            </a:pPr>
            <a:r>
              <a:rPr b="1" i="0" lang="pl-PL" sz="1600" u="none" cap="none" strike="noStrike">
                <a:solidFill>
                  <a:srgbClr val="0B4270"/>
                </a:solidFill>
                <a:latin typeface="Lato"/>
                <a:ea typeface="Lato"/>
                <a:cs typeface="Lato"/>
                <a:sym typeface="Lato"/>
              </a:rPr>
              <a:t>Thank you – and see you at</a:t>
            </a:r>
            <a:endParaRPr b="0" i="0" sz="1600" u="none" cap="none" strike="noStrike">
              <a:solidFill>
                <a:srgbClr val="0B4270"/>
              </a:solidFill>
              <a:latin typeface="Lato"/>
              <a:ea typeface="Lato"/>
              <a:cs typeface="Lato"/>
              <a:sym typeface="Lato"/>
            </a:endParaRPr>
          </a:p>
          <a:p>
            <a:pPr indent="0" lvl="0" marL="0" marR="0" rtl="0" algn="ctr">
              <a:lnSpc>
                <a:spcPct val="140000"/>
              </a:lnSpc>
              <a:spcBef>
                <a:spcPts val="0"/>
              </a:spcBef>
              <a:spcAft>
                <a:spcPts val="0"/>
              </a:spcAft>
              <a:buNone/>
            </a:pPr>
            <a:r>
              <a:rPr b="0" i="0" lang="pl-PL" sz="1400" u="sng" cap="none" strike="noStrike">
                <a:solidFill>
                  <a:schemeClr val="hlink"/>
                </a:solidFill>
                <a:latin typeface="Lato"/>
                <a:ea typeface="Lato"/>
                <a:cs typeface="Lato"/>
                <a:sym typeface="Lato"/>
                <a:hlinkClick r:id="rId5"/>
              </a:rPr>
              <a:t>https://www.clarin.eu/parlamint</a:t>
            </a:r>
            <a:endParaRPr b="0" i="0" sz="1400" u="none" cap="none" strike="noStrike">
              <a:solidFill>
                <a:srgbClr val="0B427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1"/>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rPr lang="pl-PL"/>
              <a:t>What is CLARIN?</a:t>
            </a:r>
            <a:endParaRPr/>
          </a:p>
          <a:p>
            <a:pPr indent="0" lvl="0" marL="0" rtl="0" algn="l">
              <a:spcBef>
                <a:spcPts val="0"/>
              </a:spcBef>
              <a:spcAft>
                <a:spcPts val="0"/>
              </a:spcAft>
              <a:buNone/>
            </a:pPr>
            <a:r>
              <a:t/>
            </a:r>
            <a:endParaRPr/>
          </a:p>
        </p:txBody>
      </p:sp>
      <p:sp>
        <p:nvSpPr>
          <p:cNvPr id="76" name="Google Shape;76;p11"/>
          <p:cNvSpPr txBox="1"/>
          <p:nvPr>
            <p:ph idx="1" type="body"/>
          </p:nvPr>
        </p:nvSpPr>
        <p:spPr>
          <a:xfrm>
            <a:off x="578925" y="1565425"/>
            <a:ext cx="3629400" cy="3265800"/>
          </a:xfrm>
          <a:prstGeom prst="rect">
            <a:avLst/>
          </a:prstGeom>
        </p:spPr>
        <p:txBody>
          <a:bodyPr anchorCtr="0" anchor="t" bIns="45700" lIns="91425" spcFirstLastPara="1" rIns="91425" wrap="square" tIns="45700">
            <a:noAutofit/>
          </a:bodyPr>
          <a:lstStyle/>
          <a:p>
            <a:pPr indent="-292100" lvl="0" marL="457200" rtl="0" algn="l">
              <a:lnSpc>
                <a:spcPct val="115000"/>
              </a:lnSpc>
              <a:spcBef>
                <a:spcPts val="0"/>
              </a:spcBef>
              <a:spcAft>
                <a:spcPts val="0"/>
              </a:spcAft>
              <a:buClr>
                <a:schemeClr val="lt2"/>
              </a:buClr>
              <a:buSzPts val="1000"/>
              <a:buChar char="●"/>
            </a:pPr>
            <a:r>
              <a:rPr lang="pl-PL">
                <a:latin typeface="Lato"/>
                <a:ea typeface="Lato"/>
                <a:cs typeface="Lato"/>
                <a:sym typeface="Lato"/>
              </a:rPr>
              <a:t>CLARIN is a digital infrastructure offering data, tools and services to support research based on language resources</a:t>
            </a:r>
            <a:endParaRPr>
              <a:latin typeface="Lato"/>
              <a:ea typeface="Lato"/>
              <a:cs typeface="Lato"/>
              <a:sym typeface="Lato"/>
            </a:endParaRPr>
          </a:p>
          <a:p>
            <a:pPr indent="-292100" lvl="0" marL="457200" rtl="0" algn="l">
              <a:lnSpc>
                <a:spcPct val="115000"/>
              </a:lnSpc>
              <a:spcBef>
                <a:spcPts val="0"/>
              </a:spcBef>
              <a:spcAft>
                <a:spcPts val="0"/>
              </a:spcAft>
              <a:buClr>
                <a:schemeClr val="lt2"/>
              </a:buClr>
              <a:buSzPts val="1000"/>
              <a:buChar char="●"/>
            </a:pPr>
            <a:r>
              <a:rPr lang="pl-PL">
                <a:latin typeface="Lato"/>
                <a:ea typeface="Lato"/>
                <a:cs typeface="Lato"/>
                <a:sym typeface="Lato"/>
              </a:rPr>
              <a:t>A distributed network of 70 centres with 24 member countries and 2 observers </a:t>
            </a:r>
            <a:endParaRPr>
              <a:latin typeface="Lato"/>
              <a:ea typeface="Lato"/>
              <a:cs typeface="Lato"/>
              <a:sym typeface="Lato"/>
            </a:endParaRPr>
          </a:p>
          <a:p>
            <a:pPr indent="0" lvl="0" marL="0" rtl="0" algn="l">
              <a:spcBef>
                <a:spcPts val="750"/>
              </a:spcBef>
              <a:spcAft>
                <a:spcPts val="0"/>
              </a:spcAft>
              <a:buNone/>
            </a:pPr>
            <a:r>
              <a:t/>
            </a:r>
            <a:endParaRPr/>
          </a:p>
        </p:txBody>
      </p:sp>
      <p:pic>
        <p:nvPicPr>
          <p:cNvPr id="77" name="Google Shape;77;p11"/>
          <p:cNvPicPr preferRelativeResize="0"/>
          <p:nvPr/>
        </p:nvPicPr>
        <p:blipFill>
          <a:blip r:embed="rId3">
            <a:alphaModFix/>
          </a:blip>
          <a:stretch>
            <a:fillRect/>
          </a:stretch>
        </p:blipFill>
        <p:spPr>
          <a:xfrm>
            <a:off x="4171676" y="646150"/>
            <a:ext cx="4972324" cy="4185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cxnSp>
        <p:nvCxnSpPr>
          <p:cNvPr id="82" name="Google Shape;82;p12"/>
          <p:cNvCxnSpPr/>
          <p:nvPr/>
        </p:nvCxnSpPr>
        <p:spPr>
          <a:xfrm>
            <a:off x="664739" y="1305790"/>
            <a:ext cx="1056900" cy="0"/>
          </a:xfrm>
          <a:prstGeom prst="straightConnector1">
            <a:avLst/>
          </a:prstGeom>
          <a:noFill/>
          <a:ln cap="flat" cmpd="sng" w="38100">
            <a:solidFill>
              <a:srgbClr val="DDD40C"/>
            </a:solidFill>
            <a:prstDash val="solid"/>
            <a:round/>
            <a:headEnd len="sm" w="sm" type="none"/>
            <a:tailEnd len="sm" w="sm" type="none"/>
          </a:ln>
        </p:spPr>
      </p:cxnSp>
      <p:sp>
        <p:nvSpPr>
          <p:cNvPr id="83" name="Google Shape;83;p12"/>
          <p:cNvSpPr txBox="1"/>
          <p:nvPr>
            <p:ph type="title"/>
          </p:nvPr>
        </p:nvSpPr>
        <p:spPr>
          <a:xfrm>
            <a:off x="555171" y="613748"/>
            <a:ext cx="7960200" cy="470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pl-PL"/>
              <a:t>What is ParlaMint?</a:t>
            </a:r>
            <a:endParaRPr/>
          </a:p>
        </p:txBody>
      </p:sp>
      <p:sp>
        <p:nvSpPr>
          <p:cNvPr id="84" name="Google Shape;84;p12"/>
          <p:cNvSpPr txBox="1"/>
          <p:nvPr/>
        </p:nvSpPr>
        <p:spPr>
          <a:xfrm>
            <a:off x="648925" y="1552025"/>
            <a:ext cx="8516700" cy="315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lt2"/>
              </a:buClr>
              <a:buSzPts val="1800"/>
              <a:buFont typeface="Arial"/>
              <a:buNone/>
            </a:pPr>
            <a:r>
              <a:rPr b="1" lang="pl-PL" sz="1600">
                <a:solidFill>
                  <a:srgbClr val="0B4270"/>
                </a:solidFill>
                <a:latin typeface="Lato"/>
                <a:ea typeface="Lato"/>
                <a:cs typeface="Lato"/>
                <a:sym typeface="Lato"/>
              </a:rPr>
              <a:t>CLARIN flagship projects:</a:t>
            </a:r>
            <a:endParaRPr b="1" sz="1600">
              <a:solidFill>
                <a:schemeClr val="dk1"/>
              </a:solidFill>
              <a:latin typeface="Lato"/>
              <a:ea typeface="Lato"/>
              <a:cs typeface="Lato"/>
              <a:sym typeface="Lato"/>
            </a:endParaRPr>
          </a:p>
          <a:p>
            <a:pPr indent="-216000" lvl="0" marL="288000" rtl="0" algn="l">
              <a:lnSpc>
                <a:spcPct val="115000"/>
              </a:lnSpc>
              <a:spcBef>
                <a:spcPts val="300"/>
              </a:spcBef>
              <a:spcAft>
                <a:spcPts val="0"/>
              </a:spcAft>
              <a:buClr>
                <a:schemeClr val="lt2"/>
              </a:buClr>
              <a:buSzPts val="1600"/>
              <a:buChar char="–"/>
            </a:pPr>
            <a:r>
              <a:rPr lang="pl-PL" sz="1600">
                <a:solidFill>
                  <a:srgbClr val="0B4270"/>
                </a:solidFill>
                <a:latin typeface="Lato"/>
                <a:ea typeface="Lato"/>
                <a:cs typeface="Lato"/>
                <a:sym typeface="Lato"/>
              </a:rPr>
              <a:t>ParlaMint I (2020–2021)</a:t>
            </a:r>
            <a:endParaRPr sz="1600">
              <a:solidFill>
                <a:srgbClr val="0B4270"/>
              </a:solidFill>
              <a:latin typeface="Lato"/>
              <a:ea typeface="Lato"/>
              <a:cs typeface="Lato"/>
              <a:sym typeface="Lato"/>
            </a:endParaRPr>
          </a:p>
          <a:p>
            <a:pPr indent="-216000" lvl="0" marL="288000" rtl="0" algn="l">
              <a:lnSpc>
                <a:spcPct val="115000"/>
              </a:lnSpc>
              <a:spcBef>
                <a:spcPts val="300"/>
              </a:spcBef>
              <a:spcAft>
                <a:spcPts val="0"/>
              </a:spcAft>
              <a:buClr>
                <a:schemeClr val="lt2"/>
              </a:buClr>
              <a:buSzPts val="1600"/>
              <a:buChar char="–"/>
            </a:pPr>
            <a:r>
              <a:rPr lang="pl-PL" sz="1600">
                <a:solidFill>
                  <a:srgbClr val="0B4270"/>
                </a:solidFill>
                <a:latin typeface="Lato"/>
                <a:ea typeface="Lato"/>
                <a:cs typeface="Lato"/>
                <a:sym typeface="Lato"/>
              </a:rPr>
              <a:t>ParlaMint II (2022-2023)</a:t>
            </a:r>
            <a:endParaRPr sz="1800">
              <a:solidFill>
                <a:srgbClr val="0B4270"/>
              </a:solidFill>
            </a:endParaRPr>
          </a:p>
          <a:p>
            <a:pPr indent="0" lvl="0" marL="0" rtl="0" algn="l">
              <a:lnSpc>
                <a:spcPct val="115000"/>
              </a:lnSpc>
              <a:spcBef>
                <a:spcPts val="1500"/>
              </a:spcBef>
              <a:spcAft>
                <a:spcPts val="0"/>
              </a:spcAft>
              <a:buNone/>
            </a:pPr>
            <a:r>
              <a:rPr b="1" lang="pl-PL" sz="1600">
                <a:solidFill>
                  <a:srgbClr val="0B4270"/>
                </a:solidFill>
                <a:latin typeface="Lato"/>
                <a:ea typeface="Lato"/>
                <a:cs typeface="Lato"/>
                <a:sym typeface="Lato"/>
              </a:rPr>
              <a:t>Main deliverable:</a:t>
            </a:r>
            <a:endParaRPr b="1" sz="1600">
              <a:solidFill>
                <a:schemeClr val="dk1"/>
              </a:solidFill>
              <a:latin typeface="Lato"/>
              <a:ea typeface="Lato"/>
              <a:cs typeface="Lato"/>
              <a:sym typeface="Lato"/>
            </a:endParaRPr>
          </a:p>
          <a:p>
            <a:pPr indent="-216000" lvl="0" marL="288000" rtl="0" algn="l">
              <a:lnSpc>
                <a:spcPct val="115000"/>
              </a:lnSpc>
              <a:spcBef>
                <a:spcPts val="300"/>
              </a:spcBef>
              <a:spcAft>
                <a:spcPts val="0"/>
              </a:spcAft>
              <a:buClr>
                <a:schemeClr val="lt2"/>
              </a:buClr>
              <a:buSzPts val="1600"/>
              <a:buChar char="–"/>
            </a:pPr>
            <a:r>
              <a:rPr lang="pl-PL" sz="1600">
                <a:solidFill>
                  <a:srgbClr val="0B4270"/>
                </a:solidFill>
                <a:latin typeface="Lato"/>
                <a:ea typeface="Lato"/>
                <a:cs typeface="Lato"/>
                <a:sym typeface="Lato"/>
              </a:rPr>
              <a:t>uniformly encoded transcriptions  of speeches from European parliaments</a:t>
            </a:r>
            <a:endParaRPr sz="1600">
              <a:solidFill>
                <a:srgbClr val="0B4270"/>
              </a:solidFill>
              <a:latin typeface="Lato"/>
              <a:ea typeface="Lato"/>
              <a:cs typeface="Lato"/>
              <a:sym typeface="Lato"/>
            </a:endParaRPr>
          </a:p>
          <a:p>
            <a:pPr indent="-216000" lvl="0" marL="288000" rtl="0" algn="l">
              <a:lnSpc>
                <a:spcPct val="115000"/>
              </a:lnSpc>
              <a:spcBef>
                <a:spcPts val="300"/>
              </a:spcBef>
              <a:spcAft>
                <a:spcPts val="0"/>
              </a:spcAft>
              <a:buClr>
                <a:schemeClr val="lt2"/>
              </a:buClr>
              <a:buSzPts val="1600"/>
              <a:buChar char="–"/>
            </a:pPr>
            <a:r>
              <a:rPr lang="pl-PL" sz="1600">
                <a:solidFill>
                  <a:srgbClr val="0B4270"/>
                </a:solidFill>
                <a:latin typeface="Lato"/>
                <a:ea typeface="Lato"/>
                <a:cs typeface="Lato"/>
                <a:sym typeface="Lato"/>
              </a:rPr>
              <a:t>covering at least 2015–2021 (ParlaMint II: 2022)</a:t>
            </a:r>
            <a:endParaRPr sz="1600">
              <a:solidFill>
                <a:srgbClr val="0B4270"/>
              </a:solidFill>
              <a:latin typeface="Lato"/>
              <a:ea typeface="Lato"/>
              <a:cs typeface="Lato"/>
              <a:sym typeface="Lato"/>
            </a:endParaRPr>
          </a:p>
          <a:p>
            <a:pPr indent="-216000" lvl="0" marL="288000" rtl="0" algn="l">
              <a:lnSpc>
                <a:spcPct val="115000"/>
              </a:lnSpc>
              <a:spcBef>
                <a:spcPts val="300"/>
              </a:spcBef>
              <a:spcAft>
                <a:spcPts val="0"/>
              </a:spcAft>
              <a:buClr>
                <a:schemeClr val="lt2"/>
              </a:buClr>
              <a:buSzPts val="1600"/>
              <a:buChar char="–"/>
            </a:pPr>
            <a:r>
              <a:rPr lang="pl-PL" sz="1600">
                <a:solidFill>
                  <a:srgbClr val="0B4270"/>
                </a:solidFill>
                <a:latin typeface="Lato"/>
                <a:ea typeface="Lato"/>
                <a:cs typeface="Lato"/>
                <a:sym typeface="Lato"/>
              </a:rPr>
              <a:t>rich metadata </a:t>
            </a:r>
            <a:endParaRPr sz="1600">
              <a:solidFill>
                <a:srgbClr val="0B4270"/>
              </a:solidFill>
              <a:latin typeface="Lato"/>
              <a:ea typeface="Lato"/>
              <a:cs typeface="Lato"/>
              <a:sym typeface="Lato"/>
            </a:endParaRPr>
          </a:p>
          <a:p>
            <a:pPr indent="-216000" lvl="0" marL="288000" rtl="0" algn="l">
              <a:lnSpc>
                <a:spcPct val="115000"/>
              </a:lnSpc>
              <a:spcBef>
                <a:spcPts val="300"/>
              </a:spcBef>
              <a:spcAft>
                <a:spcPts val="0"/>
              </a:spcAft>
              <a:buClr>
                <a:srgbClr val="0B4270"/>
              </a:buClr>
              <a:buSzPts val="1600"/>
              <a:buFont typeface="Lato"/>
              <a:buChar char="–"/>
            </a:pPr>
            <a:r>
              <a:rPr lang="pl-PL" sz="1600">
                <a:solidFill>
                  <a:srgbClr val="0B4270"/>
                </a:solidFill>
                <a:latin typeface="Lato"/>
                <a:ea typeface="Lato"/>
                <a:cs typeface="Lato"/>
                <a:sym typeface="Lato"/>
              </a:rPr>
              <a:t>linguistically annotated</a:t>
            </a:r>
            <a:endParaRPr sz="1600">
              <a:solidFill>
                <a:srgbClr val="0B4270"/>
              </a:solidFill>
              <a:latin typeface="Lato"/>
              <a:ea typeface="Lato"/>
              <a:cs typeface="Lato"/>
              <a:sym typeface="Lato"/>
            </a:endParaRPr>
          </a:p>
          <a:p>
            <a:pPr indent="-216000" lvl="0" marL="288000" rtl="0" algn="l">
              <a:lnSpc>
                <a:spcPct val="115000"/>
              </a:lnSpc>
              <a:spcBef>
                <a:spcPts val="300"/>
              </a:spcBef>
              <a:spcAft>
                <a:spcPts val="0"/>
              </a:spcAft>
              <a:buClr>
                <a:srgbClr val="0B4270"/>
              </a:buClr>
              <a:buSzPts val="1600"/>
              <a:buFont typeface="Lato"/>
              <a:buChar char="–"/>
            </a:pPr>
            <a:r>
              <a:rPr lang="pl-PL" sz="1600">
                <a:solidFill>
                  <a:srgbClr val="0B4270"/>
                </a:solidFill>
                <a:latin typeface="Lato"/>
                <a:ea typeface="Lato"/>
                <a:cs typeface="Lato"/>
                <a:sym typeface="Lato"/>
              </a:rPr>
              <a:t>openly available</a:t>
            </a:r>
            <a:endParaRPr sz="1600">
              <a:solidFill>
                <a:srgbClr val="0B427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3"/>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l-PL"/>
              <a:t>ParlaMint I (2020-2021)</a:t>
            </a:r>
            <a:endParaRPr/>
          </a:p>
        </p:txBody>
      </p:sp>
      <p:sp>
        <p:nvSpPr>
          <p:cNvPr id="91" name="Google Shape;91;p13"/>
          <p:cNvSpPr txBox="1"/>
          <p:nvPr>
            <p:ph idx="1" type="body"/>
          </p:nvPr>
        </p:nvSpPr>
        <p:spPr>
          <a:xfrm>
            <a:off x="555175" y="1507175"/>
            <a:ext cx="7680600" cy="34437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SzPts val="1800"/>
              <a:buChar char="•"/>
            </a:pPr>
            <a:r>
              <a:rPr lang="pl-PL"/>
              <a:t>Compiled 17 corpora, each compiled by the </a:t>
            </a:r>
            <a:r>
              <a:rPr lang="pl-PL"/>
              <a:t>partner from that country</a:t>
            </a:r>
            <a:endParaRPr/>
          </a:p>
          <a:p>
            <a:pPr indent="-342900" lvl="0" marL="457200" rtl="0" algn="l">
              <a:spcBef>
                <a:spcPts val="0"/>
              </a:spcBef>
              <a:spcAft>
                <a:spcPts val="0"/>
              </a:spcAft>
              <a:buSzPts val="1800"/>
              <a:buChar char="•"/>
            </a:pPr>
            <a:r>
              <a:rPr lang="pl-PL"/>
              <a:t>Available for download in CLARIN.SI repository and for analysis in CLARIN.SI noSketch Engine</a:t>
            </a:r>
            <a:endParaRPr/>
          </a:p>
          <a:p>
            <a:pPr indent="-342900" lvl="0" marL="457200" rtl="0" algn="l">
              <a:spcBef>
                <a:spcPts val="0"/>
              </a:spcBef>
              <a:spcAft>
                <a:spcPts val="0"/>
              </a:spcAft>
              <a:buSzPts val="1800"/>
              <a:buChar char="•"/>
            </a:pPr>
            <a:r>
              <a:rPr lang="pl-PL"/>
              <a:t>Described in:</a:t>
            </a:r>
            <a:br>
              <a:rPr lang="pl-PL"/>
            </a:br>
            <a:r>
              <a:rPr lang="pl-PL" sz="1600"/>
              <a:t>Tomaž Erjavec, Maciej Ogrodniczuk, Petya Osenova, Nikola Ljubešić, Kiril Simov, Andrej Pančur, Michał Rudolf, Matyáš Kopp, Starkaður Barkarson, Steinþór Steingrímsson, Çağrı Çöltekin, Jesse de Does, Katrien Depuydt, Tommaso Agnoloni, Giulia Venturi, María Calzada Pérez, Luciana D. de Macedo, Costanza Navarretta, Giancarlo Luxardo, Matthew Coole, Paul Rayson, Vaidas Morkevičius, Tomas Krilavičius, Roberts Darǵis, Orsolya Ring, Ruben van Heusden, Maarten Marx &amp; Darja Fišer. </a:t>
            </a:r>
            <a:br>
              <a:rPr lang="pl-PL" sz="1600"/>
            </a:br>
            <a:r>
              <a:rPr b="1" lang="pl-PL" sz="1600"/>
              <a:t>The ParlaMint corpora of parliamentary proceedings. </a:t>
            </a:r>
            <a:br>
              <a:rPr b="1" lang="pl-PL" sz="1600"/>
            </a:br>
            <a:r>
              <a:rPr i="1" lang="pl-PL" sz="1600"/>
              <a:t>Language Resources &amp; Evaluation 57</a:t>
            </a:r>
            <a:r>
              <a:rPr lang="pl-PL" sz="1600"/>
              <a:t>:415–448 (2023).</a:t>
            </a:r>
            <a:r>
              <a:rPr lang="pl-PL" sz="1600">
                <a:uFill>
                  <a:noFill/>
                </a:uFill>
                <a:hlinkClick r:id="rId3"/>
              </a:rPr>
              <a:t> 10.1007/s10579-021-09574-0</a:t>
            </a:r>
            <a:r>
              <a:rPr lang="pl-PL" sz="1600"/>
              <a:t>.</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555171" y="537548"/>
            <a:ext cx="7960200" cy="47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l-PL"/>
              <a:t>ParlaMint II (2022 - 2023)</a:t>
            </a:r>
            <a:endParaRPr/>
          </a:p>
        </p:txBody>
      </p:sp>
      <p:sp>
        <p:nvSpPr>
          <p:cNvPr id="98" name="Google Shape;98;p14"/>
          <p:cNvSpPr txBox="1"/>
          <p:nvPr>
            <p:ph idx="1" type="body"/>
          </p:nvPr>
        </p:nvSpPr>
        <p:spPr>
          <a:xfrm>
            <a:off x="578923" y="1565425"/>
            <a:ext cx="7960200" cy="32658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b="1" lang="pl-PL" sz="1300">
                <a:solidFill>
                  <a:schemeClr val="dk1"/>
                </a:solidFill>
              </a:rPr>
              <a:t>WP1: Documentation, interoperability, metadata </a:t>
            </a:r>
            <a:r>
              <a:rPr lang="pl-PL" sz="1300">
                <a:solidFill>
                  <a:schemeClr val="dk1"/>
                </a:solidFill>
              </a:rPr>
              <a:t> (Lead: Tomaž Erjavec (IJS), Matyáš Kopp (UFAL))</a:t>
            </a:r>
            <a:endParaRPr sz="1300">
              <a:solidFill>
                <a:schemeClr val="dk1"/>
              </a:solidFill>
            </a:endParaRPr>
          </a:p>
          <a:p>
            <a:pPr indent="-311150" lvl="0" marL="457200" rtl="0" algn="l">
              <a:lnSpc>
                <a:spcPct val="115000"/>
              </a:lnSpc>
              <a:spcBef>
                <a:spcPts val="1100"/>
              </a:spcBef>
              <a:spcAft>
                <a:spcPts val="0"/>
              </a:spcAft>
              <a:buClr>
                <a:schemeClr val="dk1"/>
              </a:buClr>
              <a:buSzPts val="1300"/>
              <a:buChar char="●"/>
            </a:pPr>
            <a:r>
              <a:rPr lang="pl-PL" sz="1300">
                <a:solidFill>
                  <a:schemeClr val="dk1"/>
                </a:solidFill>
              </a:rPr>
              <a:t>T1.1: Harmonization of encoding, T1.2: Git management, T1.3 Adding metadata to existing corpora</a:t>
            </a:r>
            <a:endParaRPr sz="1300">
              <a:solidFill>
                <a:schemeClr val="dk1"/>
              </a:solidFill>
            </a:endParaRPr>
          </a:p>
          <a:p>
            <a:pPr indent="0" lvl="0" marL="0" rtl="0" algn="l">
              <a:lnSpc>
                <a:spcPct val="115000"/>
              </a:lnSpc>
              <a:spcBef>
                <a:spcPts val="1100"/>
              </a:spcBef>
              <a:spcAft>
                <a:spcPts val="0"/>
              </a:spcAft>
              <a:buNone/>
            </a:pPr>
            <a:r>
              <a:rPr b="1" lang="pl-PL" sz="1300">
                <a:solidFill>
                  <a:schemeClr val="dk1"/>
                </a:solidFill>
              </a:rPr>
              <a:t>WP2: Corpus expansion</a:t>
            </a:r>
            <a:r>
              <a:rPr lang="pl-PL" sz="1300">
                <a:solidFill>
                  <a:schemeClr val="dk1"/>
                </a:solidFill>
              </a:rPr>
              <a:t> (Lead: Tomaž Erjavec (IJS))</a:t>
            </a:r>
            <a:endParaRPr sz="1300">
              <a:solidFill>
                <a:schemeClr val="dk1"/>
              </a:solidFill>
            </a:endParaRPr>
          </a:p>
          <a:p>
            <a:pPr indent="-311150" lvl="0" marL="457200" rtl="0" algn="l">
              <a:lnSpc>
                <a:spcPct val="115000"/>
              </a:lnSpc>
              <a:spcBef>
                <a:spcPts val="1100"/>
              </a:spcBef>
              <a:spcAft>
                <a:spcPts val="0"/>
              </a:spcAft>
              <a:buClr>
                <a:schemeClr val="dk1"/>
              </a:buClr>
              <a:buSzPts val="1300"/>
              <a:buChar char="●"/>
            </a:pPr>
            <a:r>
              <a:rPr lang="pl-PL" sz="1300">
                <a:solidFill>
                  <a:schemeClr val="dk1"/>
                </a:solidFill>
              </a:rPr>
              <a:t>T2.1: Adding new corpora, T2.2: Extending existing corpora, T2.3: Data distribution</a:t>
            </a:r>
            <a:endParaRPr sz="1300">
              <a:solidFill>
                <a:schemeClr val="dk1"/>
              </a:solidFill>
            </a:endParaRPr>
          </a:p>
          <a:p>
            <a:pPr indent="0" lvl="0" marL="0" rtl="0" algn="l">
              <a:spcBef>
                <a:spcPts val="1100"/>
              </a:spcBef>
              <a:spcAft>
                <a:spcPts val="0"/>
              </a:spcAft>
              <a:buNone/>
            </a:pPr>
            <a:r>
              <a:rPr b="1" lang="pl-PL" sz="1300">
                <a:solidFill>
                  <a:schemeClr val="dk1"/>
                </a:solidFill>
              </a:rPr>
              <a:t>WP3: Corpus enrichment</a:t>
            </a:r>
            <a:r>
              <a:rPr lang="pl-PL" sz="1300">
                <a:solidFill>
                  <a:schemeClr val="dk1"/>
                </a:solidFill>
              </a:rPr>
              <a:t> (Lead: Nikola Ljubešić (IJS) // Taja Kuzman (IJS), Paul Rayson (UCREL))</a:t>
            </a:r>
            <a:endParaRPr sz="1300">
              <a:solidFill>
                <a:schemeClr val="dk1"/>
              </a:solidFill>
            </a:endParaRPr>
          </a:p>
          <a:p>
            <a:pPr indent="-311150" lvl="0" marL="457200" rtl="0" algn="l">
              <a:lnSpc>
                <a:spcPct val="115000"/>
              </a:lnSpc>
              <a:spcBef>
                <a:spcPts val="1100"/>
              </a:spcBef>
              <a:spcAft>
                <a:spcPts val="0"/>
              </a:spcAft>
              <a:buClr>
                <a:schemeClr val="dk1"/>
              </a:buClr>
              <a:buSzPts val="1300"/>
              <a:buChar char="●"/>
            </a:pPr>
            <a:r>
              <a:rPr lang="pl-PL" sz="1300">
                <a:solidFill>
                  <a:schemeClr val="dk1"/>
                </a:solidFill>
              </a:rPr>
              <a:t>T3.1: Machine translation and semantic tagging, T.3.2: Multimodality</a:t>
            </a:r>
            <a:endParaRPr sz="1300">
              <a:solidFill>
                <a:schemeClr val="dk1"/>
              </a:solidFill>
            </a:endParaRPr>
          </a:p>
          <a:p>
            <a:pPr indent="0" lvl="0" marL="0" rtl="0" algn="l">
              <a:spcBef>
                <a:spcPts val="1100"/>
              </a:spcBef>
              <a:spcAft>
                <a:spcPts val="0"/>
              </a:spcAft>
              <a:buNone/>
            </a:pPr>
            <a:r>
              <a:rPr b="1" lang="pl-PL" sz="1300">
                <a:solidFill>
                  <a:schemeClr val="dk1"/>
                </a:solidFill>
              </a:rPr>
              <a:t>WP4: Engagement activities</a:t>
            </a:r>
            <a:r>
              <a:rPr lang="pl-PL" sz="1300">
                <a:solidFill>
                  <a:schemeClr val="dk1"/>
                </a:solidFill>
              </a:rPr>
              <a:t> (Lead: Darja Fišer (INZ), Cagri Coltekin (TUB))</a:t>
            </a:r>
            <a:endParaRPr sz="1300">
              <a:solidFill>
                <a:schemeClr val="dk1"/>
              </a:solidFill>
            </a:endParaRPr>
          </a:p>
          <a:p>
            <a:pPr indent="-311150" lvl="0" marL="457200" rtl="0" algn="l">
              <a:lnSpc>
                <a:spcPct val="115000"/>
              </a:lnSpc>
              <a:spcBef>
                <a:spcPts val="1100"/>
              </a:spcBef>
              <a:spcAft>
                <a:spcPts val="0"/>
              </a:spcAft>
              <a:buClr>
                <a:schemeClr val="dk1"/>
              </a:buClr>
              <a:buSzPts val="1300"/>
              <a:buChar char="●"/>
            </a:pPr>
            <a:r>
              <a:rPr lang="pl-PL" sz="1300">
                <a:solidFill>
                  <a:schemeClr val="dk1"/>
                </a:solidFill>
              </a:rPr>
              <a:t>T4.1: Tutorial, T4.2: Hackathon, T4.3: Shared task, T4.4: Showcases</a:t>
            </a:r>
            <a:endParaRPr sz="1300">
              <a:solidFill>
                <a:schemeClr val="dk1"/>
              </a:solidFill>
            </a:endParaRPr>
          </a:p>
          <a:p>
            <a:pPr indent="0" lvl="0" marL="0" rtl="0" algn="l">
              <a:spcBef>
                <a:spcPts val="1100"/>
              </a:spcBef>
              <a:spcAft>
                <a:spcPts val="0"/>
              </a:spcAft>
              <a:buNone/>
            </a:pPr>
            <a:r>
              <a:rPr b="1" lang="pl-PL" sz="1300">
                <a:solidFill>
                  <a:schemeClr val="dk1"/>
                </a:solidFill>
              </a:rPr>
              <a:t>WP5: Coordination</a:t>
            </a:r>
            <a:r>
              <a:rPr lang="pl-PL" sz="1300">
                <a:solidFill>
                  <a:schemeClr val="dk1"/>
                </a:solidFill>
              </a:rPr>
              <a:t> (Lead: Maciej Ogrodniczuk (IPI-PAN), Petya Osenova (IICT-BAS))</a:t>
            </a:r>
            <a:endParaRPr sz="1300">
              <a:solidFill>
                <a:schemeClr val="dk1"/>
              </a:solidFill>
            </a:endParaRPr>
          </a:p>
          <a:p>
            <a:pPr indent="-311150" lvl="0" marL="457200" rtl="0" algn="l">
              <a:lnSpc>
                <a:spcPct val="115000"/>
              </a:lnSpc>
              <a:spcBef>
                <a:spcPts val="1100"/>
              </a:spcBef>
              <a:spcAft>
                <a:spcPts val="0"/>
              </a:spcAft>
              <a:buClr>
                <a:schemeClr val="dk1"/>
              </a:buClr>
              <a:buSzPts val="1300"/>
              <a:buChar char="●"/>
            </a:pPr>
            <a:r>
              <a:rPr lang="pl-PL" sz="1300">
                <a:solidFill>
                  <a:schemeClr val="dk1"/>
                </a:solidFill>
              </a:rPr>
              <a:t>T5.1: Management, T5.2: Dissemination, T5.3: External monitoring</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5"/>
          <p:cNvPicPr preferRelativeResize="0"/>
          <p:nvPr/>
        </p:nvPicPr>
        <p:blipFill>
          <a:blip r:embed="rId3">
            <a:alphaModFix/>
          </a:blip>
          <a:stretch>
            <a:fillRect/>
          </a:stretch>
        </p:blipFill>
        <p:spPr>
          <a:xfrm>
            <a:off x="5525599" y="422950"/>
            <a:ext cx="3433840" cy="4624949"/>
          </a:xfrm>
          <a:prstGeom prst="rect">
            <a:avLst/>
          </a:prstGeom>
          <a:noFill/>
          <a:ln>
            <a:noFill/>
          </a:ln>
        </p:spPr>
      </p:pic>
      <p:sp>
        <p:nvSpPr>
          <p:cNvPr id="105" name="Google Shape;105;p15"/>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rtl="0" algn="l">
              <a:lnSpc>
                <a:spcPct val="115000"/>
              </a:lnSpc>
              <a:spcBef>
                <a:spcPts val="1100"/>
              </a:spcBef>
              <a:spcAft>
                <a:spcPts val="1100"/>
              </a:spcAft>
              <a:buNone/>
            </a:pPr>
            <a:r>
              <a:rPr lang="pl-PL">
                <a:solidFill>
                  <a:srgbClr val="0B4270"/>
                </a:solidFill>
                <a:latin typeface="Lato"/>
                <a:ea typeface="Lato"/>
                <a:cs typeface="Lato"/>
                <a:sym typeface="Lato"/>
              </a:rPr>
              <a:t>Task 1.1: </a:t>
            </a:r>
            <a:r>
              <a:rPr lang="pl-PL">
                <a:solidFill>
                  <a:srgbClr val="0B4270"/>
                </a:solidFill>
                <a:latin typeface="Lato"/>
                <a:ea typeface="Lato"/>
                <a:cs typeface="Lato"/>
                <a:sym typeface="Lato"/>
              </a:rPr>
              <a:t>Harmonization of encoding</a:t>
            </a:r>
            <a:endParaRPr/>
          </a:p>
        </p:txBody>
      </p:sp>
      <p:sp>
        <p:nvSpPr>
          <p:cNvPr id="106" name="Google Shape;106;p15"/>
          <p:cNvSpPr txBox="1"/>
          <p:nvPr>
            <p:ph idx="1" type="body"/>
          </p:nvPr>
        </p:nvSpPr>
        <p:spPr>
          <a:xfrm>
            <a:off x="578925" y="1565425"/>
            <a:ext cx="5123700" cy="32658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SzPts val="1800"/>
              <a:buChar char="•"/>
            </a:pPr>
            <a:r>
              <a:rPr lang="pl-PL"/>
              <a:t>Basis: Text Encoding Initiative Guidelines</a:t>
            </a:r>
            <a:endParaRPr/>
          </a:p>
          <a:p>
            <a:pPr indent="-342900" lvl="0" marL="457200" rtl="0" algn="l">
              <a:spcBef>
                <a:spcPts val="0"/>
              </a:spcBef>
              <a:spcAft>
                <a:spcPts val="0"/>
              </a:spcAft>
              <a:buSzPts val="1800"/>
              <a:buChar char="•"/>
            </a:pPr>
            <a:r>
              <a:rPr lang="pl-PL"/>
              <a:t>CLARIN ParlaFormat workshop 2019, Amersfoort (T.Erjavec and A.Pančur)</a:t>
            </a:r>
            <a:endParaRPr sz="1100">
              <a:solidFill>
                <a:schemeClr val="dk1"/>
              </a:solidFill>
              <a:highlight>
                <a:srgbClr val="FFFFFF"/>
              </a:highlight>
              <a:latin typeface="Verdana"/>
              <a:ea typeface="Verdana"/>
              <a:cs typeface="Verdana"/>
              <a:sym typeface="Verdana"/>
            </a:endParaRPr>
          </a:p>
          <a:p>
            <a:pPr indent="-342900" lvl="0" marL="457200" rtl="0" algn="l">
              <a:spcBef>
                <a:spcPts val="0"/>
              </a:spcBef>
              <a:spcAft>
                <a:spcPts val="0"/>
              </a:spcAft>
              <a:buSzPts val="1800"/>
              <a:buChar char="•"/>
            </a:pPr>
            <a:r>
              <a:rPr lang="pl-PL"/>
              <a:t>Parla-CLARIN: a TEI customisation for corpora of parliamentary proceedings</a:t>
            </a:r>
            <a:endParaRPr/>
          </a:p>
          <a:p>
            <a:pPr indent="-342900" lvl="0" marL="457200" rtl="0" algn="l">
              <a:spcBef>
                <a:spcPts val="0"/>
              </a:spcBef>
              <a:spcAft>
                <a:spcPts val="0"/>
              </a:spcAft>
              <a:buSzPts val="1800"/>
              <a:buChar char="•"/>
            </a:pPr>
            <a:r>
              <a:rPr lang="pl-PL"/>
              <a:t>ParlaMint I: special schemas</a:t>
            </a:r>
            <a:endParaRPr/>
          </a:p>
          <a:p>
            <a:pPr indent="-342900" lvl="0" marL="457200" rtl="0" algn="l">
              <a:spcBef>
                <a:spcPts val="0"/>
              </a:spcBef>
              <a:spcAft>
                <a:spcPts val="0"/>
              </a:spcAft>
              <a:buSzPts val="1800"/>
              <a:buChar char="•"/>
            </a:pPr>
            <a:r>
              <a:rPr lang="pl-PL"/>
              <a:t>ParlaMint II: </a:t>
            </a:r>
            <a:r>
              <a:rPr b="1" lang="pl-PL"/>
              <a:t>ParlaMint TEI customisation</a:t>
            </a:r>
            <a:endParaRPr b="1"/>
          </a:p>
          <a:p>
            <a:pPr indent="-342900" lvl="0" marL="457200" rtl="0" algn="l">
              <a:spcBef>
                <a:spcPts val="0"/>
              </a:spcBef>
              <a:spcAft>
                <a:spcPts val="0"/>
              </a:spcAft>
              <a:buSzPts val="1800"/>
              <a:buChar char="•"/>
            </a:pPr>
            <a:r>
              <a:rPr lang="pl-PL"/>
              <a:t>TEI ODD document with:</a:t>
            </a:r>
            <a:endParaRPr/>
          </a:p>
          <a:p>
            <a:pPr indent="-323850" lvl="1" marL="914400" rtl="0" algn="l">
              <a:spcBef>
                <a:spcPts val="0"/>
              </a:spcBef>
              <a:spcAft>
                <a:spcPts val="0"/>
              </a:spcAft>
              <a:buSzPts val="1500"/>
              <a:buChar char="-"/>
            </a:pPr>
            <a:r>
              <a:rPr lang="pl-PL"/>
              <a:t>schema specification</a:t>
            </a:r>
            <a:endParaRPr/>
          </a:p>
          <a:p>
            <a:pPr indent="-323850" lvl="1" marL="914400" rtl="0" algn="l">
              <a:spcBef>
                <a:spcPts val="0"/>
              </a:spcBef>
              <a:spcAft>
                <a:spcPts val="0"/>
              </a:spcAft>
              <a:buSzPts val="1500"/>
              <a:buChar char="-"/>
            </a:pPr>
            <a:r>
              <a:rPr lang="pl-PL"/>
              <a:t>encoding guidelines</a:t>
            </a:r>
            <a:endParaRPr/>
          </a:p>
          <a:p>
            <a:pPr indent="-342900" lvl="0" marL="457200" rtl="0" algn="l">
              <a:spcBef>
                <a:spcPts val="0"/>
              </a:spcBef>
              <a:spcAft>
                <a:spcPts val="0"/>
              </a:spcAft>
              <a:buSzPts val="1800"/>
              <a:buChar char="•"/>
            </a:pPr>
            <a:r>
              <a:rPr lang="pl-PL"/>
              <a:t>During ParlaMint II many additions and modifications to the schema</a:t>
            </a:r>
            <a:endParaRPr/>
          </a:p>
          <a:p>
            <a:pPr indent="-342900" lvl="0" marL="457200" rtl="0" algn="l">
              <a:spcBef>
                <a:spcPts val="0"/>
              </a:spcBef>
              <a:spcAft>
                <a:spcPts val="0"/>
              </a:spcAft>
              <a:buSzPts val="1800"/>
              <a:buChar char="•"/>
            </a:pPr>
            <a:r>
              <a:rPr lang="pl-PL"/>
              <a:t>ParlaMint schema uses 111 TEI elements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l-PL"/>
              <a:t>Element documentation</a:t>
            </a:r>
            <a:endParaRPr/>
          </a:p>
        </p:txBody>
      </p:sp>
      <p:pic>
        <p:nvPicPr>
          <p:cNvPr id="113" name="Google Shape;113;p16"/>
          <p:cNvPicPr preferRelativeResize="0"/>
          <p:nvPr/>
        </p:nvPicPr>
        <p:blipFill>
          <a:blip r:embed="rId3">
            <a:alphaModFix/>
          </a:blip>
          <a:stretch>
            <a:fillRect/>
          </a:stretch>
        </p:blipFill>
        <p:spPr>
          <a:xfrm>
            <a:off x="463500" y="1104050"/>
            <a:ext cx="8244574" cy="3979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7"/>
          <p:cNvPicPr preferRelativeResize="0"/>
          <p:nvPr/>
        </p:nvPicPr>
        <p:blipFill>
          <a:blip r:embed="rId3">
            <a:alphaModFix/>
          </a:blip>
          <a:stretch>
            <a:fillRect/>
          </a:stretch>
        </p:blipFill>
        <p:spPr>
          <a:xfrm>
            <a:off x="3950411" y="1083848"/>
            <a:ext cx="5169976" cy="2557949"/>
          </a:xfrm>
          <a:prstGeom prst="rect">
            <a:avLst/>
          </a:prstGeom>
          <a:noFill/>
          <a:ln>
            <a:noFill/>
          </a:ln>
        </p:spPr>
      </p:pic>
      <p:sp>
        <p:nvSpPr>
          <p:cNvPr id="120" name="Google Shape;120;p17"/>
          <p:cNvSpPr txBox="1"/>
          <p:nvPr>
            <p:ph type="title"/>
          </p:nvPr>
        </p:nvSpPr>
        <p:spPr>
          <a:xfrm>
            <a:off x="555171" y="613748"/>
            <a:ext cx="7960200" cy="47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l-PL"/>
              <a:t>Task 1.2 :Git Management</a:t>
            </a:r>
            <a:endParaRPr/>
          </a:p>
        </p:txBody>
      </p:sp>
      <p:sp>
        <p:nvSpPr>
          <p:cNvPr id="121" name="Google Shape;121;p17"/>
          <p:cNvSpPr txBox="1"/>
          <p:nvPr>
            <p:ph idx="1" type="body"/>
          </p:nvPr>
        </p:nvSpPr>
        <p:spPr>
          <a:xfrm>
            <a:off x="555175" y="1714950"/>
            <a:ext cx="3562500" cy="3265800"/>
          </a:xfrm>
          <a:prstGeom prst="rect">
            <a:avLst/>
          </a:prstGeom>
        </p:spPr>
        <p:txBody>
          <a:bodyPr anchorCtr="0" anchor="t" bIns="45700" lIns="91425" spcFirstLastPara="1" rIns="91425" wrap="square" tIns="45700">
            <a:noAutofit/>
          </a:bodyPr>
          <a:lstStyle/>
          <a:p>
            <a:pPr indent="-342900" lvl="0" marL="457200" rtl="0" algn="l">
              <a:spcBef>
                <a:spcPts val="750"/>
              </a:spcBef>
              <a:spcAft>
                <a:spcPts val="0"/>
              </a:spcAft>
              <a:buSzPts val="1800"/>
              <a:buChar char="•"/>
            </a:pPr>
            <a:r>
              <a:rPr lang="pl-PL"/>
              <a:t>Everything except complete corpora is on GitHub</a:t>
            </a:r>
            <a:endParaRPr/>
          </a:p>
          <a:p>
            <a:pPr indent="-342900" lvl="0" marL="457200" rtl="0" algn="l">
              <a:spcBef>
                <a:spcPts val="0"/>
              </a:spcBef>
              <a:spcAft>
                <a:spcPts val="0"/>
              </a:spcAft>
              <a:buSzPts val="1800"/>
              <a:buChar char="•"/>
            </a:pPr>
            <a:r>
              <a:rPr lang="pl-PL"/>
              <a:t>GitHub Issues: </a:t>
            </a:r>
            <a:br>
              <a:rPr lang="pl-PL"/>
            </a:br>
            <a:r>
              <a:rPr lang="pl-PL"/>
              <a:t>main communication channel in ParlaMint II</a:t>
            </a:r>
            <a:endParaRPr/>
          </a:p>
          <a:p>
            <a:pPr indent="-342900" lvl="0" marL="457200" rtl="0" algn="l">
              <a:spcBef>
                <a:spcPts val="0"/>
              </a:spcBef>
              <a:spcAft>
                <a:spcPts val="0"/>
              </a:spcAft>
              <a:buSzPts val="1800"/>
              <a:buChar char="•"/>
            </a:pPr>
            <a:r>
              <a:rPr lang="pl-PL"/>
              <a:t>GitHub Pages:</a:t>
            </a:r>
            <a:br>
              <a:rPr lang="pl-PL"/>
            </a:br>
            <a:r>
              <a:rPr lang="pl-PL"/>
              <a:t>encoding guidelines </a:t>
            </a:r>
            <a:endParaRPr/>
          </a:p>
          <a:p>
            <a:pPr indent="-342900" lvl="0" marL="457200" rtl="0" algn="l">
              <a:spcBef>
                <a:spcPts val="0"/>
              </a:spcBef>
              <a:spcAft>
                <a:spcPts val="0"/>
              </a:spcAft>
              <a:buSzPts val="1800"/>
              <a:buChar char="•"/>
            </a:pPr>
            <a:r>
              <a:rPr lang="pl-PL"/>
              <a:t>GitHub Actions: </a:t>
            </a:r>
            <a:br>
              <a:rPr lang="pl-PL"/>
            </a:br>
            <a:r>
              <a:rPr lang="pl-PL"/>
              <a:t>validation of corpus samples</a:t>
            </a:r>
            <a:endParaRPr/>
          </a:p>
        </p:txBody>
      </p:sp>
      <p:sp>
        <p:nvSpPr>
          <p:cNvPr id="122" name="Google Shape;122;p17"/>
          <p:cNvSpPr txBox="1"/>
          <p:nvPr/>
        </p:nvSpPr>
        <p:spPr>
          <a:xfrm>
            <a:off x="4572000" y="613750"/>
            <a:ext cx="4225800" cy="470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None/>
            </a:pPr>
            <a:r>
              <a:rPr lang="pl-PL" sz="1800" u="sng">
                <a:solidFill>
                  <a:schemeClr val="hlink"/>
                </a:solidFill>
                <a:hlinkClick r:id="rId4"/>
              </a:rPr>
              <a:t>https://github.com/clarin-eric/ParlaMint</a:t>
            </a:r>
            <a:endParaRPr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larintheme">
  <a:themeElements>
    <a:clrScheme name="Clarin Colors 1">
      <a:dk1>
        <a:srgbClr val="000000"/>
      </a:dk1>
      <a:lt1>
        <a:srgbClr val="FFFFFF"/>
      </a:lt1>
      <a:dk2>
        <a:srgbClr val="07426E"/>
      </a:dk2>
      <a:lt2>
        <a:srgbClr val="0080AA"/>
      </a:lt2>
      <a:accent1>
        <a:srgbClr val="A2C037"/>
      </a:accent1>
      <a:accent2>
        <a:srgbClr val="3399BB"/>
      </a:accent2>
      <a:accent3>
        <a:srgbClr val="B5CD5F"/>
      </a:accent3>
      <a:accent4>
        <a:srgbClr val="66B3CC"/>
      </a:accent4>
      <a:accent5>
        <a:srgbClr val="C7D987"/>
      </a:accent5>
      <a:accent6>
        <a:srgbClr val="39688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arintheme">
  <a:themeElements>
    <a:clrScheme name="Clarin Colors 1">
      <a:dk1>
        <a:srgbClr val="000000"/>
      </a:dk1>
      <a:lt1>
        <a:srgbClr val="FFFFFF"/>
      </a:lt1>
      <a:dk2>
        <a:srgbClr val="07426E"/>
      </a:dk2>
      <a:lt2>
        <a:srgbClr val="0080AA"/>
      </a:lt2>
      <a:accent1>
        <a:srgbClr val="A2C037"/>
      </a:accent1>
      <a:accent2>
        <a:srgbClr val="3399BB"/>
      </a:accent2>
      <a:accent3>
        <a:srgbClr val="B5CD5F"/>
      </a:accent3>
      <a:accent4>
        <a:srgbClr val="66B3CC"/>
      </a:accent4>
      <a:accent5>
        <a:srgbClr val="C7D987"/>
      </a:accent5>
      <a:accent6>
        <a:srgbClr val="39688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th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