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9" r:id="rId24"/>
    <p:sldId id="281" r:id="rId25"/>
    <p:sldId id="282" r:id="rId26"/>
    <p:sldId id="280" r:id="rId27"/>
    <p:sldId id="283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z Erjavec" initials="TE" lastIdx="1" clrIdx="0">
    <p:extLst>
      <p:ext uri="{19B8F6BF-5375-455C-9EA6-DF929625EA0E}">
        <p15:presenceInfo xmlns:p15="http://schemas.microsoft.com/office/powerpoint/2012/main" userId="Tomaz Erjav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7" autoAdjust="0"/>
    <p:restoredTop sz="86387" autoAdjust="0"/>
  </p:normalViewPr>
  <p:slideViewPr>
    <p:cSldViewPr>
      <p:cViewPr varScale="1">
        <p:scale>
          <a:sx n="69" d="100"/>
          <a:sy n="69" d="100"/>
        </p:scale>
        <p:origin x="5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3B387-EBBE-4D13-BFD7-B5454E122328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DFD4E-B843-45CC-B18B-DAC694E95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651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D2E0-7F6C-4A14-BBE6-E145742C8CCF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18288"/>
            <a:ext cx="2667000" cy="329184"/>
          </a:xfrm>
        </p:spPr>
        <p:txBody>
          <a:bodyPr/>
          <a:lstStyle/>
          <a:p>
            <a:r>
              <a:rPr lang="sl-SI" dirty="0" smtClean="0"/>
              <a:t>KAS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A240-90A8-4EBC-AA61-4CFFA702AB47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TEI for Language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BCFD-AFCE-40B7-BA1A-5DDAEA7F68F9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TEI for Language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9E3F-527B-4316-AE8F-DAC384C5356E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18288"/>
            <a:ext cx="2819400" cy="329184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D3D-2C0E-4163-B350-2C1E5B012DDB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A8F1-42B1-429B-837D-696321C8903E}" type="datetime1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FEF6-B932-474C-A87A-9E6F93D043EB}" type="datetime1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236-B5DC-4A8E-B941-28E57782697F}" type="datetime1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2AC5-46EC-4DA7-A36C-1693E3249546}" type="datetime1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6E4-4583-47B3-98B3-390847A0633B}" type="datetime1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EBE7-69A7-43FB-AB1C-AABBFC775E54}" type="datetime1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3C3F1B1-3271-4320-8D17-D9C8278E30B6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18288"/>
            <a:ext cx="2743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l-SI" dirty="0" smtClean="0"/>
              <a:t>KAS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i-c.org/Guidelin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in-eric.github.io/parla-clarin/" TargetMode="External"/><Relationship Id="rId2" Type="http://schemas.openxmlformats.org/officeDocument/2006/relationships/hyperlink" Target="https://github.com/clarin-eric/parla-clar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hdl.handle.net/11356/130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p.northeastern.edu/outreach/seminars/context_2011-09/presentations/overview/overview_new_01.x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tei-c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362200"/>
          </a:xfrm>
        </p:spPr>
        <p:txBody>
          <a:bodyPr>
            <a:normAutofit/>
          </a:bodyPr>
          <a:lstStyle/>
          <a:p>
            <a:pPr lvl="0">
              <a:buClr>
                <a:srgbClr val="93A299"/>
              </a:buClr>
            </a:pPr>
            <a:r>
              <a:rPr lang="sl-SI" sz="3600" dirty="0">
                <a:solidFill>
                  <a:srgbClr val="292934">
                    <a:lumMod val="75000"/>
                    <a:lumOff val="25000"/>
                  </a:srgbClr>
                </a:solidFill>
              </a:rPr>
              <a:t>Tomaž Erjavec</a:t>
            </a:r>
          </a:p>
          <a:p>
            <a:pPr lvl="0">
              <a:buClr>
                <a:srgbClr val="93A299"/>
              </a:buClr>
            </a:pPr>
            <a:r>
              <a:rPr lang="en-GB" sz="2000" dirty="0">
                <a:solidFill>
                  <a:srgbClr val="292934">
                    <a:lumMod val="75000"/>
                    <a:lumOff val="25000"/>
                  </a:srgbClr>
                </a:solidFill>
              </a:rPr>
              <a:t>Department of Knowledge Technologies, </a:t>
            </a:r>
            <a:r>
              <a:rPr lang="sl-SI" sz="2000" dirty="0">
                <a:solidFill>
                  <a:srgbClr val="292934">
                    <a:lumMod val="75000"/>
                    <a:lumOff val="25000"/>
                  </a:srgbClr>
                </a:solidFill>
              </a:rPr>
              <a:t>Jožef Stefan</a:t>
            </a:r>
            <a:r>
              <a:rPr lang="en-GB" sz="2000" dirty="0">
                <a:solidFill>
                  <a:srgbClr val="292934">
                    <a:lumMod val="75000"/>
                    <a:lumOff val="25000"/>
                  </a:srgbClr>
                </a:solidFill>
              </a:rPr>
              <a:t> Institute</a:t>
            </a:r>
            <a:endParaRPr lang="sl-SI" sz="2000" dirty="0">
              <a:solidFill>
                <a:srgbClr val="2929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Standardising annotation of language data: TEI</a:t>
            </a:r>
            <a:endParaRPr lang="sl-SI" sz="4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5943600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400" dirty="0"/>
              <a:t>FRI, </a:t>
            </a:r>
            <a:r>
              <a:rPr lang="en-GB" sz="1400" dirty="0"/>
              <a:t> 29</a:t>
            </a:r>
            <a:r>
              <a:rPr lang="en-GB" sz="1400" baseline="30000" dirty="0"/>
              <a:t>th</a:t>
            </a:r>
            <a:r>
              <a:rPr lang="en-GB" sz="1400" dirty="0"/>
              <a:t> April, </a:t>
            </a:r>
            <a:r>
              <a:rPr lang="sl-SI" sz="1400" dirty="0"/>
              <a:t>20</a:t>
            </a:r>
            <a:r>
              <a:rPr lang="en-GB" sz="1400" dirty="0"/>
              <a:t>20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939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TEI</a:t>
            </a:r>
            <a:r>
              <a:rPr lang="en-GB" dirty="0" smtClean="0"/>
              <a:t> Guidelines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“TEI </a:t>
            </a:r>
            <a:r>
              <a:rPr lang="en-US" dirty="0"/>
              <a:t>Guidelines for Electronic Text Encoding and </a:t>
            </a:r>
            <a:r>
              <a:rPr lang="en-US" dirty="0" smtClean="0"/>
              <a:t>Interchange” </a:t>
            </a:r>
            <a:r>
              <a:rPr lang="en-GB" altLang="sl-SI" dirty="0"/>
              <a:t>cf. </a:t>
            </a:r>
            <a:r>
              <a:rPr lang="en-GB" altLang="sl-SI" dirty="0">
                <a:hlinkClick r:id="rId2"/>
              </a:rPr>
              <a:t>http://www.tei-c.org/Guidelines/</a:t>
            </a:r>
            <a:r>
              <a:rPr lang="en-GB" altLang="sl-SI" dirty="0"/>
              <a:t> </a:t>
            </a:r>
            <a:endParaRPr lang="en-GB" altLang="sl-SI" dirty="0" smtClean="0"/>
          </a:p>
          <a:p>
            <a:pPr>
              <a:lnSpc>
                <a:spcPct val="90000"/>
              </a:lnSpc>
            </a:pPr>
            <a:r>
              <a:rPr lang="en-GB" altLang="sl-SI" dirty="0"/>
              <a:t>C</a:t>
            </a:r>
            <a:r>
              <a:rPr lang="en-GB" altLang="sl-SI" dirty="0" smtClean="0"/>
              <a:t>over generic structures as wel</a:t>
            </a:r>
            <a:r>
              <a:rPr lang="en-GB" altLang="sl-SI" dirty="0" smtClean="0"/>
              <a:t>l as very specific fields</a:t>
            </a:r>
            <a:endParaRPr lang="en-GB" altLang="sl-SI" dirty="0" smtClean="0"/>
          </a:p>
          <a:p>
            <a:pPr>
              <a:lnSpc>
                <a:spcPct val="90000"/>
              </a:lnSpc>
            </a:pPr>
            <a:r>
              <a:rPr lang="en-GB" altLang="sl-SI" dirty="0" smtClean="0"/>
              <a:t>A large collection of XML element and attribute definitions</a:t>
            </a:r>
          </a:p>
          <a:p>
            <a:pPr>
              <a:lnSpc>
                <a:spcPct val="90000"/>
              </a:lnSpc>
            </a:pPr>
            <a:r>
              <a:rPr lang="en-GB" altLang="sl-SI" dirty="0"/>
              <a:t>TEI Guidelines </a:t>
            </a:r>
            <a:r>
              <a:rPr lang="en-GB" altLang="sl-SI" dirty="0" smtClean="0"/>
              <a:t>comprise </a:t>
            </a:r>
            <a:r>
              <a:rPr lang="en-GB" altLang="sl-SI" dirty="0"/>
              <a:t>documentation and formal </a:t>
            </a:r>
            <a:r>
              <a:rPr lang="en-GB" altLang="sl-SI" dirty="0" smtClean="0"/>
              <a:t>definitions</a:t>
            </a:r>
            <a:r>
              <a:rPr lang="en-GB" altLang="sl-SI" dirty="0"/>
              <a:t/>
            </a:r>
            <a:br>
              <a:rPr lang="en-GB" altLang="sl-SI" dirty="0"/>
            </a:br>
            <a:r>
              <a:rPr lang="en-GB" altLang="sl-SI" dirty="0" smtClean="0"/>
              <a:t>Written in TEI </a:t>
            </a:r>
            <a:r>
              <a:rPr lang="en-GB" altLang="sl-SI" dirty="0"/>
              <a:t>ODD: One Document Does it all</a:t>
            </a:r>
          </a:p>
          <a:p>
            <a:pPr>
              <a:lnSpc>
                <a:spcPct val="90000"/>
              </a:lnSpc>
            </a:pPr>
            <a:r>
              <a:rPr lang="en-GB" altLang="sl-SI" dirty="0" smtClean="0"/>
              <a:t>I</a:t>
            </a:r>
            <a:r>
              <a:rPr lang="en-GB" altLang="sl-SI" dirty="0" smtClean="0"/>
              <a:t>n print ~1.200 </a:t>
            </a:r>
            <a:r>
              <a:rPr lang="en-GB" altLang="sl-SI" dirty="0" smtClean="0"/>
              <a:t>pages</a:t>
            </a:r>
            <a:endParaRPr lang="en-GB" altLang="sl-SI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A modular system for creating personalized schemas</a:t>
            </a:r>
          </a:p>
          <a:p>
            <a:pPr>
              <a:lnSpc>
                <a:spcPct val="90000"/>
              </a:lnSpc>
            </a:pPr>
            <a:r>
              <a:rPr lang="en-GB" altLang="sl-SI" dirty="0" smtClean="0"/>
              <a:t>Maintained on GitHub, </a:t>
            </a:r>
            <a:br>
              <a:rPr lang="en-GB" altLang="sl-SI" dirty="0" smtClean="0"/>
            </a:br>
            <a:r>
              <a:rPr lang="en-GB" altLang="sl-SI" dirty="0" smtClean="0"/>
              <a:t>available in TEI/XML, HTML, PDF, EPUB,…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0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TEI </a:t>
            </a:r>
            <a:r>
              <a:rPr lang="en-GB" dirty="0" smtClean="0"/>
              <a:t>Guidelines on the Web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3182" cy="40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4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Chapters </a:t>
            </a:r>
            <a:r>
              <a:rPr lang="en-GB" dirty="0" smtClean="0"/>
              <a:t>/ modules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66123"/>
            <a:ext cx="3886200" cy="5491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1366123"/>
            <a:ext cx="4630036" cy="54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3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TEI ecosystem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TEI Consortium (Technical Council, Board of Directors)</a:t>
            </a:r>
          </a:p>
          <a:p>
            <a:r>
              <a:rPr lang="en-GB" dirty="0" smtClean="0"/>
              <a:t>Open source and collaborative development</a:t>
            </a:r>
          </a:p>
          <a:p>
            <a:r>
              <a:rPr lang="en-GB" dirty="0" smtClean="0"/>
              <a:t>Guidelines and web pages regularly maintained</a:t>
            </a:r>
          </a:p>
          <a:p>
            <a:r>
              <a:rPr lang="en-GB" dirty="0" smtClean="0"/>
              <a:t>A friendly and active </a:t>
            </a:r>
            <a:r>
              <a:rPr lang="en-GB" dirty="0" err="1" smtClean="0"/>
              <a:t>tei</a:t>
            </a:r>
            <a:r>
              <a:rPr lang="en-GB" dirty="0" smtClean="0"/>
              <a:t>-l </a:t>
            </a:r>
            <a:r>
              <a:rPr lang="en-GB" dirty="0" smtClean="0"/>
              <a:t>mailing list </a:t>
            </a:r>
          </a:p>
          <a:p>
            <a:r>
              <a:rPr lang="en-GB" dirty="0" err="1" smtClean="0"/>
              <a:t>jTEI</a:t>
            </a:r>
            <a:r>
              <a:rPr lang="en-GB" dirty="0" smtClean="0"/>
              <a:t> journal and annual conferences of the TEI</a:t>
            </a:r>
          </a:p>
          <a:p>
            <a:r>
              <a:rPr lang="en-GB" dirty="0" smtClean="0"/>
              <a:t>Support tools:</a:t>
            </a:r>
          </a:p>
          <a:p>
            <a:pPr lvl="1"/>
            <a:r>
              <a:rPr lang="en-GB" dirty="0" smtClean="0"/>
              <a:t>Roma: Web interface to parametrise TEI and generate XML schema</a:t>
            </a:r>
          </a:p>
          <a:p>
            <a:pPr lvl="1"/>
            <a:r>
              <a:rPr lang="en-GB" dirty="0" smtClean="0"/>
              <a:t>TEI Stylesheets: conversion to and from TEI for many formats (</a:t>
            </a:r>
            <a:r>
              <a:rPr lang="en-GB" dirty="0" err="1" smtClean="0"/>
              <a:t>docx</a:t>
            </a:r>
            <a:r>
              <a:rPr lang="en-GB" dirty="0" smtClean="0"/>
              <a:t>, open office, html</a:t>
            </a:r>
            <a:r>
              <a:rPr lang="en-GB" dirty="0" smtClean="0"/>
              <a:t>, markdown, </a:t>
            </a:r>
            <a:r>
              <a:rPr lang="en-GB" dirty="0" err="1" smtClean="0"/>
              <a:t>ePub</a:t>
            </a:r>
            <a:r>
              <a:rPr lang="en-GB" dirty="0" smtClean="0"/>
              <a:t>, …</a:t>
            </a:r>
            <a:r>
              <a:rPr lang="en-GB" dirty="0" smtClean="0"/>
              <a:t>)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6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TEI </a:t>
            </a:r>
            <a:r>
              <a:rPr lang="en-GB" dirty="0" smtClean="0"/>
              <a:t>in Slovenia</a:t>
            </a:r>
            <a:r>
              <a:rPr lang="sl-SI" dirty="0" smtClean="0"/>
              <a:t> (</a:t>
            </a:r>
            <a:r>
              <a:rPr lang="sl-SI" dirty="0" smtClean="0"/>
              <a:t>1998-)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Reference corpora: </a:t>
            </a:r>
            <a:br>
              <a:rPr lang="en-GB" dirty="0" smtClean="0"/>
            </a:br>
            <a:r>
              <a:rPr lang="en-GB" dirty="0" smtClean="0"/>
              <a:t>Fida, FidaPLUS, Gigafida</a:t>
            </a:r>
            <a:r>
              <a:rPr lang="en-GB" dirty="0" smtClean="0"/>
              <a:t>;</a:t>
            </a:r>
            <a:r>
              <a:rPr lang="en-GB" dirty="0" smtClean="0"/>
              <a:t> ssj500k; hr500k, …</a:t>
            </a:r>
          </a:p>
          <a:p>
            <a:r>
              <a:rPr lang="en-GB" dirty="0" smtClean="0"/>
              <a:t>EU projects (IJS et al.): MULTEXT-East, IMPACT, ELEXIS</a:t>
            </a:r>
          </a:p>
          <a:p>
            <a:r>
              <a:rPr lang="en-GB" dirty="0" smtClean="0"/>
              <a:t>National projects ZRC SAZU + IJS: </a:t>
            </a:r>
            <a:br>
              <a:rPr lang="en-GB" dirty="0" smtClean="0"/>
            </a:br>
            <a:r>
              <a:rPr lang="en-GB" dirty="0" smtClean="0"/>
              <a:t>S</a:t>
            </a:r>
            <a:r>
              <a:rPr lang="en-GB" dirty="0" smtClean="0"/>
              <a:t>cholarly </a:t>
            </a:r>
            <a:r>
              <a:rPr lang="en-GB" dirty="0" smtClean="0"/>
              <a:t>editions of Slovenian literature, Slovenian biography</a:t>
            </a:r>
            <a:endParaRPr lang="en-GB" sz="1900" dirty="0" smtClean="0"/>
          </a:p>
          <a:p>
            <a:r>
              <a:rPr lang="en-GB" dirty="0" smtClean="0"/>
              <a:t>Projects with UL Dept. for Asian languages + IJS: </a:t>
            </a:r>
            <a:br>
              <a:rPr lang="en-GB" dirty="0" smtClean="0"/>
            </a:br>
            <a:r>
              <a:rPr lang="en-GB" sz="1900" dirty="0" smtClean="0"/>
              <a:t>Japanese</a:t>
            </a:r>
            <a:r>
              <a:rPr lang="en-GB" sz="1900" dirty="0" smtClean="0"/>
              <a:t>-Slovene learners’ dictionary and corpora</a:t>
            </a:r>
            <a:endParaRPr lang="en-GB" sz="1900" dirty="0" smtClean="0"/>
          </a:p>
          <a:p>
            <a:r>
              <a:rPr lang="en-GB" sz="2000" dirty="0" smtClean="0"/>
              <a:t>DARIAH-SI + CLARIN.SI: </a:t>
            </a:r>
            <a:br>
              <a:rPr lang="en-GB" sz="2000" dirty="0" smtClean="0"/>
            </a:br>
            <a:r>
              <a:rPr lang="en-GB" sz="1900" dirty="0" smtClean="0"/>
              <a:t>digital library + corpora (e.g. siParl)</a:t>
            </a:r>
          </a:p>
          <a:p>
            <a:r>
              <a:rPr lang="en-GB" dirty="0" smtClean="0"/>
              <a:t>National projects IJS: </a:t>
            </a:r>
          </a:p>
          <a:p>
            <a:pPr lvl="1"/>
            <a:r>
              <a:rPr lang="en-GB" sz="1900" dirty="0" smtClean="0"/>
              <a:t>JOS: Linguistic </a:t>
            </a:r>
            <a:r>
              <a:rPr lang="en-GB" sz="1900" dirty="0" smtClean="0"/>
              <a:t>A</a:t>
            </a:r>
            <a:r>
              <a:rPr lang="en-GB" sz="1900" dirty="0" smtClean="0"/>
              <a:t>nnotation of Slovene </a:t>
            </a:r>
          </a:p>
          <a:p>
            <a:pPr lvl="1"/>
            <a:r>
              <a:rPr lang="en-GB" sz="1900" dirty="0" smtClean="0"/>
              <a:t>Janes: </a:t>
            </a:r>
            <a:r>
              <a:rPr lang="en-GB" sz="1900" dirty="0" smtClean="0"/>
              <a:t>Linguistic Annotation of Non-Standard Slovene</a:t>
            </a:r>
            <a:endParaRPr lang="en-GB" sz="1900" dirty="0" smtClean="0"/>
          </a:p>
          <a:p>
            <a:pPr lvl="1"/>
            <a:r>
              <a:rPr lang="en-GB" sz="1900" dirty="0" smtClean="0"/>
              <a:t>KAS: Slovene Scientific </a:t>
            </a:r>
            <a:r>
              <a:rPr lang="en-GB" sz="1900" dirty="0" smtClean="0"/>
              <a:t>T</a:t>
            </a:r>
            <a:r>
              <a:rPr lang="en-GB" sz="1900" dirty="0" smtClean="0"/>
              <a:t>exts: Resources and Description</a:t>
            </a:r>
            <a:endParaRPr lang="en-GB" sz="19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4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Examples of </a:t>
            </a:r>
            <a:r>
              <a:rPr lang="sl-SI" dirty="0" smtClean="0"/>
              <a:t>TEI</a:t>
            </a:r>
            <a:r>
              <a:rPr lang="en-GB" dirty="0" smtClean="0"/>
              <a:t> use</a:t>
            </a:r>
            <a:r>
              <a:rPr lang="sl-SI" dirty="0" smtClean="0"/>
              <a:t>: </a:t>
            </a:r>
            <a:r>
              <a:rPr lang="en-GB" dirty="0" smtClean="0"/>
              <a:t>“</a:t>
            </a:r>
            <a:r>
              <a:rPr lang="sl-SI" dirty="0" smtClean="0"/>
              <a:t>1984</a:t>
            </a:r>
            <a:r>
              <a:rPr lang="en-GB" dirty="0" smtClean="0"/>
              <a:t>”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05" y="1524001"/>
            <a:ext cx="9056408" cy="4495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91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Izidor Cankar: S </a:t>
            </a:r>
            <a:r>
              <a:rPr lang="en-GB" dirty="0" err="1" smtClean="0"/>
              <a:t>poti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772"/>
          <a:stretch/>
        </p:blipFill>
        <p:spPr>
          <a:xfrm>
            <a:off x="67929" y="1828800"/>
            <a:ext cx="9008137" cy="24048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734" b="5325"/>
          <a:stretch/>
        </p:blipFill>
        <p:spPr>
          <a:xfrm>
            <a:off x="67929" y="4800600"/>
            <a:ext cx="85629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4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Slovene biogra</a:t>
            </a:r>
            <a:r>
              <a:rPr lang="en-GB" dirty="0" smtClean="0"/>
              <a:t>phy</a:t>
            </a:r>
            <a:r>
              <a:rPr lang="en-GB" dirty="0" smtClean="0"/>
              <a:t>: on the web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1526309"/>
            <a:ext cx="8599870" cy="530981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4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Slovene </a:t>
            </a:r>
            <a:r>
              <a:rPr lang="en-GB" dirty="0" smtClean="0"/>
              <a:t>biography</a:t>
            </a:r>
            <a:r>
              <a:rPr lang="sl-SI" dirty="0" smtClean="0"/>
              <a:t>: </a:t>
            </a:r>
            <a:r>
              <a:rPr lang="sl-SI" dirty="0" smtClean="0"/>
              <a:t>TEI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7398475" cy="52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99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jaSlo</a:t>
            </a:r>
            <a:r>
              <a:rPr lang="en-GB" dirty="0" smtClean="0"/>
              <a:t>:</a:t>
            </a:r>
            <a:r>
              <a:rPr lang="sl-SI" dirty="0" smtClean="0"/>
              <a:t> </a:t>
            </a:r>
            <a:r>
              <a:rPr lang="en-GB" dirty="0" smtClean="0"/>
              <a:t>Japanese-Slovene dictionary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309" y="1371600"/>
            <a:ext cx="6858000" cy="23486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6869"/>
          <a:stretch/>
        </p:blipFill>
        <p:spPr>
          <a:xfrm>
            <a:off x="457200" y="3886201"/>
            <a:ext cx="77057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1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Overview of the lecture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History, organisation and scope of TEI</a:t>
            </a:r>
          </a:p>
          <a:p>
            <a:r>
              <a:rPr lang="en-GB" dirty="0" smtClean="0"/>
              <a:t>TEI modules</a:t>
            </a:r>
          </a:p>
          <a:p>
            <a:r>
              <a:rPr lang="en-GB" dirty="0" smtClean="0"/>
              <a:t>TEI in Slovenia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21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ssj500k </a:t>
            </a:r>
            <a:r>
              <a:rPr lang="sl-SI" dirty="0" smtClean="0"/>
              <a:t>v2.</a:t>
            </a:r>
            <a:r>
              <a:rPr lang="en-GB" dirty="0" smtClean="0"/>
              <a:t>2</a:t>
            </a:r>
            <a:r>
              <a:rPr lang="sl-SI" dirty="0" smtClean="0"/>
              <a:t>: </a:t>
            </a:r>
            <a:r>
              <a:rPr lang="en-GB" dirty="0" smtClean="0"/>
              <a:t>training corpus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7467600" cy="52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4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ssj500k v2.2: syntax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3019"/>
            <a:ext cx="844731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2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goo300k: </a:t>
            </a:r>
            <a:r>
              <a:rPr lang="en-GB" dirty="0" smtClean="0"/>
              <a:t>Historical Slovene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974" y="1600200"/>
            <a:ext cx="4762051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00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Parla-CLARIN and siParl 2.0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sl-SI" dirty="0"/>
              <a:t>Parliamentary </a:t>
            </a:r>
            <a:r>
              <a:rPr lang="en-GB" altLang="sl-SI" dirty="0" smtClean="0"/>
              <a:t>data: openly </a:t>
            </a:r>
            <a:r>
              <a:rPr lang="en-GB" altLang="sl-SI" dirty="0"/>
              <a:t>available and very useful for a number of disciplines</a:t>
            </a:r>
          </a:p>
          <a:p>
            <a:pPr>
              <a:lnSpc>
                <a:spcPct val="80000"/>
              </a:lnSpc>
            </a:pPr>
            <a:r>
              <a:rPr lang="en-GB" altLang="sl-SI" dirty="0"/>
              <a:t>Many countries have already made available corpora of parliamentary debates, but each one encoded differently</a:t>
            </a:r>
          </a:p>
          <a:p>
            <a:pPr>
              <a:lnSpc>
                <a:spcPct val="80000"/>
              </a:lnSpc>
            </a:pPr>
            <a:r>
              <a:rPr lang="en-GB" altLang="sl-SI" dirty="0"/>
              <a:t>CLARIN organised several events and initiatives to promote and study parliamentary corpora (PC)</a:t>
            </a:r>
          </a:p>
          <a:p>
            <a:pPr>
              <a:lnSpc>
                <a:spcPct val="80000"/>
              </a:lnSpc>
            </a:pPr>
            <a:r>
              <a:rPr lang="en-GB" altLang="sl-SI" dirty="0" smtClean="0"/>
              <a:t>In 2019 CLARIN </a:t>
            </a:r>
            <a:r>
              <a:rPr lang="en-GB" altLang="sl-SI" dirty="0"/>
              <a:t>also organised a workshop </a:t>
            </a:r>
            <a:r>
              <a:rPr lang="en-GB" altLang="sl-SI" dirty="0" smtClean="0"/>
              <a:t>and </a:t>
            </a:r>
            <a:r>
              <a:rPr lang="en-GB" altLang="sl-SI" dirty="0"/>
              <a:t>financed work to develop a common encoding schema for </a:t>
            </a:r>
            <a:r>
              <a:rPr lang="en-GB" altLang="sl-SI" dirty="0" smtClean="0"/>
              <a:t>PCs</a:t>
            </a:r>
          </a:p>
          <a:p>
            <a:pPr>
              <a:lnSpc>
                <a:spcPct val="80000"/>
              </a:lnSpc>
            </a:pPr>
            <a:r>
              <a:rPr lang="en-GB" altLang="sl-SI" dirty="0" smtClean="0"/>
              <a:t>Cooperation </a:t>
            </a:r>
            <a:r>
              <a:rPr lang="en-GB" altLang="sl-SI" dirty="0"/>
              <a:t>between </a:t>
            </a:r>
            <a:r>
              <a:rPr lang="en-GB" altLang="sl-SI" dirty="0" smtClean="0"/>
              <a:t>DARIAH-SI (Andrej Pančur) and CLARIN.SI (Tomaž Erjavec):</a:t>
            </a:r>
          </a:p>
          <a:p>
            <a:pPr lvl="1">
              <a:lnSpc>
                <a:spcPct val="80000"/>
              </a:lnSpc>
            </a:pPr>
            <a:r>
              <a:rPr lang="en-GB" altLang="sl-SI" dirty="0" smtClean="0"/>
              <a:t>TEI based Parla-CLARIN schema</a:t>
            </a:r>
          </a:p>
          <a:p>
            <a:pPr lvl="1">
              <a:lnSpc>
                <a:spcPct val="80000"/>
              </a:lnSpc>
            </a:pPr>
            <a:r>
              <a:rPr lang="en-GB" altLang="sl-SI" dirty="0"/>
              <a:t>siParl </a:t>
            </a:r>
            <a:r>
              <a:rPr lang="en-GB" altLang="sl-SI" dirty="0" smtClean="0"/>
              <a:t>2.0: first corpus encoded in Parla-CLARIN</a:t>
            </a:r>
            <a:endParaRPr lang="en-GB" alt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90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Parla-CLARIN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sl-SI" sz="2000" dirty="0"/>
              <a:t>TEI based Parla-CLARIN schema: </a:t>
            </a:r>
            <a:r>
              <a:rPr lang="en-GB" altLang="sl-SI" sz="2000" dirty="0">
                <a:hlinkClick r:id="rId2"/>
              </a:rPr>
              <a:t>https://</a:t>
            </a:r>
            <a:r>
              <a:rPr lang="en-GB" altLang="sl-SI" sz="2000" dirty="0" smtClean="0">
                <a:hlinkClick r:id="rId2"/>
              </a:rPr>
              <a:t>github.com/clarin-eric/parla-clarin</a:t>
            </a:r>
            <a:endParaRPr lang="en-GB" altLang="sl-SI" sz="2000" dirty="0" smtClean="0"/>
          </a:p>
          <a:p>
            <a:r>
              <a:rPr lang="en-GB" altLang="sl-SI" sz="2000" dirty="0" smtClean="0"/>
              <a:t>ODD document + XML schema + example folders</a:t>
            </a:r>
          </a:p>
          <a:p>
            <a:r>
              <a:rPr lang="en-GB" altLang="sl-SI" sz="2000" dirty="0" smtClean="0"/>
              <a:t>Readable documentation in HTML:</a:t>
            </a:r>
            <a:br>
              <a:rPr lang="en-GB" altLang="sl-SI" sz="2000" dirty="0" smtClean="0"/>
            </a:br>
            <a:r>
              <a:rPr lang="en-GB" altLang="sl-SI" sz="2000" dirty="0" smtClean="0">
                <a:hlinkClick r:id="rId3"/>
              </a:rPr>
              <a:t>https</a:t>
            </a:r>
            <a:r>
              <a:rPr lang="en-GB" altLang="sl-SI" sz="2000" dirty="0">
                <a:hlinkClick r:id="rId3"/>
              </a:rPr>
              <a:t>://clarin-eric.github.io/parla-clarin</a:t>
            </a:r>
            <a:r>
              <a:rPr lang="en-GB" altLang="sl-SI" sz="2000" dirty="0" smtClean="0">
                <a:hlinkClick r:id="rId3"/>
              </a:rPr>
              <a:t>/</a:t>
            </a:r>
            <a:endParaRPr lang="sl-SI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275321"/>
            <a:ext cx="3657600" cy="3396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539624"/>
            <a:ext cx="3616460" cy="31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71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siParl 2.0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sl-SI" dirty="0"/>
              <a:t>First corpus encoded in </a:t>
            </a:r>
            <a:r>
              <a:rPr lang="en-GB" altLang="sl-SI" dirty="0" smtClean="0"/>
              <a:t>Parla-CLARIN</a:t>
            </a:r>
            <a:r>
              <a:rPr lang="en-GB" altLang="sl-SI" dirty="0"/>
              <a:t/>
            </a:r>
            <a:br>
              <a:rPr lang="en-GB" altLang="sl-SI" dirty="0"/>
            </a:br>
            <a:r>
              <a:rPr lang="en-GB" altLang="sl-SI" dirty="0" smtClean="0">
                <a:hlinkClick r:id="rId2"/>
              </a:rPr>
              <a:t>http</a:t>
            </a:r>
            <a:r>
              <a:rPr lang="en-GB" altLang="sl-SI" dirty="0">
                <a:hlinkClick r:id="rId2"/>
              </a:rPr>
              <a:t>://</a:t>
            </a:r>
            <a:r>
              <a:rPr lang="en-GB" altLang="sl-SI" dirty="0" smtClean="0">
                <a:hlinkClick r:id="rId2"/>
              </a:rPr>
              <a:t>hdl.handle.net/11356/1300</a:t>
            </a:r>
            <a:endParaRPr lang="en-GB" altLang="sl-SI" dirty="0" smtClean="0"/>
          </a:p>
          <a:p>
            <a:r>
              <a:rPr lang="en-GB" dirty="0"/>
              <a:t>Slovene parliament </a:t>
            </a:r>
            <a:r>
              <a:rPr lang="en-GB" dirty="0" smtClean="0"/>
              <a:t>1990-2018</a:t>
            </a:r>
          </a:p>
          <a:p>
            <a:r>
              <a:rPr lang="en-GB" altLang="sl-SI" dirty="0" smtClean="0"/>
              <a:t>Speaker meta-data</a:t>
            </a:r>
          </a:p>
          <a:p>
            <a:r>
              <a:rPr lang="en-GB" altLang="sl-SI" dirty="0" smtClean="0"/>
              <a:t>Mandates, Parties, Committees, </a:t>
            </a:r>
            <a:r>
              <a:rPr lang="en-SI" altLang="sl-SI" dirty="0" smtClean="0"/>
              <a:t>…</a:t>
            </a:r>
            <a:endParaRPr lang="en-GB" altLang="sl-SI" dirty="0" smtClean="0"/>
          </a:p>
          <a:p>
            <a:r>
              <a:rPr lang="en-GB" altLang="sl-SI" dirty="0" smtClean="0"/>
              <a:t>Speeches</a:t>
            </a:r>
          </a:p>
          <a:p>
            <a:r>
              <a:rPr lang="en-GB" altLang="sl-SI" dirty="0" smtClean="0"/>
              <a:t>CLARIN.SI version: linguistic annotation</a:t>
            </a:r>
          </a:p>
          <a:p>
            <a:r>
              <a:rPr lang="en-GB" altLang="sl-SI" dirty="0" smtClean="0"/>
              <a:t>Available in the repository and through CLARIN.SI concordancers</a:t>
            </a:r>
          </a:p>
          <a:p>
            <a:endParaRPr lang="en-GB" altLang="sl-SI" dirty="0"/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79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siParl 2.0: metadata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46670" y="1414272"/>
            <a:ext cx="8850659" cy="1828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9" y="3581400"/>
            <a:ext cx="7489292" cy="308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8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siParl: speeches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6934200" cy="1957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0"/>
            <a:ext cx="9207973" cy="30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01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TEI </a:t>
            </a:r>
            <a:r>
              <a:rPr lang="en-GB" dirty="0" smtClean="0"/>
              <a:t>is a large collections of elements and attributes for annotating various types of texts and their analyses</a:t>
            </a:r>
            <a:endParaRPr lang="sl-SI" dirty="0" smtClean="0"/>
          </a:p>
          <a:p>
            <a:r>
              <a:rPr lang="en-GB" dirty="0" smtClean="0"/>
              <a:t>Documented, maintained, with lots of support tools and a large user community</a:t>
            </a:r>
            <a:endParaRPr lang="sl-SI" dirty="0" smtClean="0"/>
          </a:p>
          <a:p>
            <a:r>
              <a:rPr lang="en-GB" dirty="0" smtClean="0"/>
              <a:t>Relatively popula</a:t>
            </a:r>
            <a:r>
              <a:rPr lang="en-GB" dirty="0" smtClean="0"/>
              <a:t>r in Slovenia in Digital Humanities, Corpus and Computational Linguistics</a:t>
            </a:r>
            <a:endParaRPr lang="sl-SI" dirty="0" smtClean="0"/>
          </a:p>
          <a:p>
            <a:r>
              <a:rPr lang="en-GB" dirty="0" smtClean="0"/>
              <a:t>Many CC TEI language resources (with down-conversions) are available in the CLARIN.SI repository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14" y="4876800"/>
            <a:ext cx="6267772" cy="17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6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18" y="898386"/>
            <a:ext cx="7503452" cy="5215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5146"/>
            <a:ext cx="8229600" cy="533400"/>
          </a:xfrm>
        </p:spPr>
        <p:txBody>
          <a:bodyPr>
            <a:noAutofit/>
          </a:bodyPr>
          <a:lstStyle/>
          <a:p>
            <a:r>
              <a:rPr lang="en-US" sz="2800"/>
              <a:t>Text Encoding: Representing Research Objects</a:t>
            </a:r>
            <a:endParaRPr lang="sl-SI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309" y="6220905"/>
            <a:ext cx="876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Overview of Text Encoding and the TEI, slide 1 of 6 	© 2014 Syd Bauman, Julia Flanders, and WWP </a:t>
            </a:r>
            <a:r>
              <a:rPr lang="sl-SI" sz="1200" dirty="0" smtClean="0">
                <a:solidFill>
                  <a:schemeClr val="bg1">
                    <a:lumMod val="75000"/>
                  </a:schemeClr>
                </a:solidFill>
              </a:rPr>
              <a:t>.(CC BY-SA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3.0</a:t>
            </a:r>
            <a:r>
              <a:rPr lang="sl-SI" sz="12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sl-SI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sl-SI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https://www.wwp.northeastern.edu/outreach/seminars/context_2011-09/presentations/overview/overview_new_01.xhtml</a:t>
            </a:r>
            <a:r>
              <a:rPr lang="sl-SI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sl-SI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3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Digital formats for text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Graphic formats (facsimile of text)</a:t>
            </a:r>
          </a:p>
          <a:p>
            <a:r>
              <a:rPr lang="en-GB" sz="2800" dirty="0" smtClean="0"/>
              <a:t>Sound formats (speech)</a:t>
            </a:r>
          </a:p>
          <a:p>
            <a:r>
              <a:rPr lang="en-GB" sz="2800" dirty="0" smtClean="0"/>
              <a:t>V</a:t>
            </a:r>
            <a:r>
              <a:rPr lang="en-GB" sz="2800" dirty="0" smtClean="0"/>
              <a:t>ideo formats (</a:t>
            </a:r>
            <a:r>
              <a:rPr lang="en-GB" sz="2800" dirty="0" smtClean="0"/>
              <a:t>movie of a speaker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Tabular formats (lexicons, some training sets)</a:t>
            </a:r>
          </a:p>
          <a:p>
            <a:r>
              <a:rPr lang="en-GB" sz="2800" b="1" dirty="0" smtClean="0"/>
              <a:t>XML </a:t>
            </a:r>
            <a:r>
              <a:rPr lang="en-GB" sz="2800" dirty="0" smtClean="0"/>
              <a:t>(annotated text and pointers)</a:t>
            </a:r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8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</a:t>
            </a:r>
            <a:r>
              <a:rPr lang="sl-SI" dirty="0" smtClean="0"/>
              <a:t>XML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S</a:t>
            </a:r>
            <a:r>
              <a:rPr lang="en-GB" dirty="0" smtClean="0"/>
              <a:t>upports hierarchical structures and pointers</a:t>
            </a:r>
          </a:p>
          <a:p>
            <a:r>
              <a:rPr lang="en-GB" dirty="0" smtClean="0"/>
              <a:t>Allows mixing text and annotations</a:t>
            </a:r>
            <a:endParaRPr lang="en-GB" dirty="0" smtClean="0"/>
          </a:p>
          <a:p>
            <a:r>
              <a:rPr lang="en-GB" dirty="0" smtClean="0"/>
              <a:t>A W3C standard</a:t>
            </a:r>
          </a:p>
          <a:p>
            <a:r>
              <a:rPr lang="en-GB" dirty="0" smtClean="0"/>
              <a:t>F</a:t>
            </a:r>
            <a:r>
              <a:rPr lang="en-GB" dirty="0" smtClean="0"/>
              <a:t>ormal validation via a schema: </a:t>
            </a:r>
            <a:br>
              <a:rPr lang="en-GB" dirty="0" smtClean="0"/>
            </a:br>
            <a:r>
              <a:rPr lang="en-GB" dirty="0" smtClean="0"/>
              <a:t>DTD, W3C schema, RelaxNG, Schematron</a:t>
            </a:r>
          </a:p>
          <a:p>
            <a:r>
              <a:rPr lang="en-GB" dirty="0" smtClean="0"/>
              <a:t>Many associated standards: </a:t>
            </a:r>
            <a:br>
              <a:rPr lang="en-GB" dirty="0" smtClean="0"/>
            </a:br>
            <a:r>
              <a:rPr lang="en-GB" dirty="0" smtClean="0"/>
              <a:t>XInclude, XPath, XSLT, </a:t>
            </a:r>
            <a:r>
              <a:rPr lang="en-GB" dirty="0" err="1" smtClean="0"/>
              <a:t>Xquery</a:t>
            </a:r>
            <a:endParaRPr lang="en-GB" dirty="0" smtClean="0"/>
          </a:p>
          <a:p>
            <a:r>
              <a:rPr lang="en-GB" dirty="0" smtClean="0"/>
              <a:t>Tool support: </a:t>
            </a:r>
            <a:br>
              <a:rPr lang="en-GB" dirty="0" smtClean="0"/>
            </a:br>
            <a:r>
              <a:rPr lang="en-GB" dirty="0" smtClean="0"/>
              <a:t>Saxon (XSLT), eXist (XQuery), editors (Oxygen, emacs)</a:t>
            </a:r>
          </a:p>
          <a:p>
            <a:r>
              <a:rPr lang="en-GB" dirty="0" smtClean="0"/>
              <a:t>“Simple” conversion to applications formats: </a:t>
            </a:r>
            <a:br>
              <a:rPr lang="en-GB" dirty="0" smtClean="0"/>
            </a:br>
            <a:r>
              <a:rPr lang="en-GB" dirty="0" smtClean="0"/>
              <a:t>XML, HTML, JSON, tables, PDF, …</a:t>
            </a:r>
          </a:p>
          <a:p>
            <a:r>
              <a:rPr lang="en-GB" dirty="0" smtClean="0"/>
              <a:t>A good archive format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4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XML schemas for text annotation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XML is a meta-language: </a:t>
            </a:r>
            <a:br>
              <a:rPr lang="en-GB" dirty="0" smtClean="0"/>
            </a:br>
            <a:r>
              <a:rPr lang="en-GB" dirty="0" smtClean="0"/>
              <a:t>it is the schema defines the allowed elements and attributes, and allowed </a:t>
            </a:r>
            <a:r>
              <a:rPr lang="en-GB" dirty="0" err="1" smtClean="0"/>
              <a:t>nestings</a:t>
            </a:r>
            <a:endParaRPr lang="en-GB" dirty="0" smtClean="0"/>
          </a:p>
          <a:p>
            <a:r>
              <a:rPr lang="en-GB" dirty="0" smtClean="0"/>
              <a:t>In addition to the formal schema (syntax) we also need documentation of the meaning of the elements, attributes, values (semantics)</a:t>
            </a:r>
          </a:p>
          <a:p>
            <a:r>
              <a:rPr lang="en-GB" dirty="0" smtClean="0"/>
              <a:t>We can develop a schema for a particular type of documents ourselves</a:t>
            </a:r>
            <a:endParaRPr lang="en-GB" dirty="0" smtClean="0"/>
          </a:p>
          <a:p>
            <a:r>
              <a:rPr lang="en-GB" dirty="0" smtClean="0"/>
              <a:t>For data interchange (and tool support) it is better to use a standard schema</a:t>
            </a:r>
          </a:p>
          <a:p>
            <a:r>
              <a:rPr lang="en-GB" dirty="0" smtClean="0"/>
              <a:t>For linguistic annotation there are (too) many standard and best-practice schemas:</a:t>
            </a:r>
          </a:p>
          <a:p>
            <a:pPr lvl="1"/>
            <a:r>
              <a:rPr lang="en-GB" dirty="0" smtClean="0"/>
              <a:t>ISO TC 37 SC4 standards for encoding language resources</a:t>
            </a:r>
          </a:p>
          <a:p>
            <a:pPr lvl="1"/>
            <a:r>
              <a:rPr lang="en-GB" dirty="0" smtClean="0"/>
              <a:t>National projects (TCF: Germany, FoLiA: Netherlands, …)</a:t>
            </a:r>
          </a:p>
          <a:p>
            <a:pPr lvl="1"/>
            <a:r>
              <a:rPr lang="en-GB" dirty="0" smtClean="0"/>
              <a:t>and TEI, which is, however, much broader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5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Text Encoding Initiative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sl-SI" dirty="0" smtClean="0"/>
              <a:t>Started as a research project in the humanities</a:t>
            </a:r>
          </a:p>
          <a:p>
            <a:pPr lvl="1">
              <a:lnSpc>
                <a:spcPct val="90000"/>
              </a:lnSpc>
            </a:pPr>
            <a:r>
              <a:rPr lang="en-GB" altLang="sl-SI" sz="2400" dirty="0" smtClean="0"/>
              <a:t>supported by three professional associations</a:t>
            </a:r>
          </a:p>
          <a:p>
            <a:pPr lvl="1">
              <a:lnSpc>
                <a:spcPct val="90000"/>
              </a:lnSpc>
            </a:pPr>
            <a:r>
              <a:rPr lang="en-GB" altLang="sl-SI" sz="2400" dirty="0" smtClean="0"/>
              <a:t>financed 1990-1994 (ZDA, EU)</a:t>
            </a:r>
          </a:p>
          <a:p>
            <a:pPr>
              <a:lnSpc>
                <a:spcPct val="90000"/>
              </a:lnSpc>
            </a:pPr>
            <a:r>
              <a:rPr lang="en-GB" altLang="sl-SI" dirty="0" smtClean="0"/>
              <a:t>influential text types</a:t>
            </a:r>
            <a:r>
              <a:rPr lang="en-GB" altLang="sl-SI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GB" altLang="sl-SI" sz="2400" dirty="0" smtClean="0"/>
              <a:t>digital libraries, text collections</a:t>
            </a:r>
          </a:p>
          <a:p>
            <a:pPr lvl="1">
              <a:lnSpc>
                <a:spcPct val="90000"/>
              </a:lnSpc>
            </a:pPr>
            <a:r>
              <a:rPr lang="en-GB" altLang="sl-SI" sz="2400" dirty="0" smtClean="0"/>
              <a:t>language corpora</a:t>
            </a:r>
          </a:p>
          <a:p>
            <a:pPr lvl="1">
              <a:lnSpc>
                <a:spcPct val="90000"/>
              </a:lnSpc>
            </a:pPr>
            <a:r>
              <a:rPr lang="en-GB" altLang="sl-SI" sz="2400" dirty="0" smtClean="0"/>
              <a:t>scholarly datasets</a:t>
            </a:r>
          </a:p>
          <a:p>
            <a:pPr>
              <a:lnSpc>
                <a:spcPct val="90000"/>
              </a:lnSpc>
            </a:pPr>
            <a:r>
              <a:rPr lang="en-GB" altLang="sl-SI" dirty="0" smtClean="0"/>
              <a:t>International consortium established 1999</a:t>
            </a:r>
          </a:p>
          <a:p>
            <a:pPr>
              <a:lnSpc>
                <a:spcPct val="90000"/>
              </a:lnSpc>
            </a:pPr>
            <a:r>
              <a:rPr lang="en-GB" altLang="sl-SI" dirty="0" smtClean="0"/>
              <a:t>Web page: </a:t>
            </a:r>
            <a:r>
              <a:rPr lang="en-GB" altLang="sl-SI" dirty="0" smtClean="0">
                <a:hlinkClick r:id="rId2"/>
              </a:rPr>
              <a:t>http://www.tei-c.org/</a:t>
            </a:r>
            <a:endParaRPr lang="en-GB" alt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3" y="423672"/>
            <a:ext cx="79375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4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 of the </a:t>
            </a:r>
            <a:r>
              <a:rPr lang="sl-SI" dirty="0" smtClean="0"/>
              <a:t>TEI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sl-SI" dirty="0" smtClean="0"/>
              <a:t>B</a:t>
            </a:r>
            <a:r>
              <a:rPr lang="en-GB" altLang="sl-SI" dirty="0" smtClean="0"/>
              <a:t>etter interchange and integration of scholarly data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Support for all texts, in all languages, from all periods 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Guidance for the perplexed: what to encode: </a:t>
            </a:r>
            <a:br>
              <a:rPr lang="en-GB" dirty="0" smtClean="0"/>
            </a:br>
            <a:r>
              <a:rPr lang="en-GB" dirty="0" smtClean="0"/>
              <a:t>a user-driven codification of existing best practice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Assistance for the specialist: how to encode:</a:t>
            </a:r>
            <a:br>
              <a:rPr lang="en-GB" dirty="0" smtClean="0"/>
            </a:br>
            <a:r>
              <a:rPr lang="en-GB" dirty="0" smtClean="0"/>
              <a:t>a loose framework into which unpredictable extensions can be fitted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dirty="0" smtClean="0"/>
              <a:t>These apparently incompatible goals result in a highly flexible, modular, environment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4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Legacy of the TEI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way of looking at what ‘text</a:t>
            </a:r>
            <a:r>
              <a:rPr lang="en-US" dirty="0" smtClean="0"/>
              <a:t>’ really is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codification of current scholarly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A </a:t>
            </a:r>
            <a:r>
              <a:rPr lang="en-US" dirty="0"/>
              <a:t>set of shared assumptions and </a:t>
            </a:r>
            <a:r>
              <a:rPr lang="en-US" dirty="0" smtClean="0"/>
              <a:t>priorities about </a:t>
            </a:r>
            <a:r>
              <a:rPr lang="en-US" dirty="0"/>
              <a:t>the digital agenda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on content and function (rather than presentation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generic solutions (rather </a:t>
            </a:r>
            <a:r>
              <a:rPr lang="en-US" dirty="0" smtClean="0"/>
              <a:t>than application-specific </a:t>
            </a:r>
            <a:r>
              <a:rPr lang="en-US" dirty="0"/>
              <a:t>ones)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68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22994</TotalTime>
  <Words>1062</Words>
  <Application>Microsoft Office PowerPoint</Application>
  <PresentationFormat>On-screen Show (4:3)</PresentationFormat>
  <Paragraphs>150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Clarity</vt:lpstr>
      <vt:lpstr>PowerPoint Presentation</vt:lpstr>
      <vt:lpstr>Overview of the lecture</vt:lpstr>
      <vt:lpstr>Text Encoding: Representing Research Objects</vt:lpstr>
      <vt:lpstr>Digital formats for text</vt:lpstr>
      <vt:lpstr>Advantages of XML</vt:lpstr>
      <vt:lpstr>XML schemas for text annotation</vt:lpstr>
      <vt:lpstr>Text Encoding Initiative</vt:lpstr>
      <vt:lpstr>Goals of the TEI</vt:lpstr>
      <vt:lpstr>Legacy of the TEI</vt:lpstr>
      <vt:lpstr>TEI Guidelines</vt:lpstr>
      <vt:lpstr>TEI Guidelines on the Web</vt:lpstr>
      <vt:lpstr>Chapters / modules</vt:lpstr>
      <vt:lpstr>The TEI ecosystem</vt:lpstr>
      <vt:lpstr>TEI in Slovenia (1998-)</vt:lpstr>
      <vt:lpstr>Examples of TEI use: “1984”</vt:lpstr>
      <vt:lpstr>Izidor Cankar: S poti</vt:lpstr>
      <vt:lpstr>Slovene biography: on the web</vt:lpstr>
      <vt:lpstr>Slovene biography: TEI</vt:lpstr>
      <vt:lpstr>jaSlo: Japanese-Slovene dictionary</vt:lpstr>
      <vt:lpstr>ssj500k v2.2: training corpus</vt:lpstr>
      <vt:lpstr>ssj500k v2.2: syntax</vt:lpstr>
      <vt:lpstr>goo300k: Historical Slovene</vt:lpstr>
      <vt:lpstr>Parla-CLARIN and siParl 2.0</vt:lpstr>
      <vt:lpstr>Parla-CLARIN</vt:lpstr>
      <vt:lpstr>siParl 2.0</vt:lpstr>
      <vt:lpstr>siParl 2.0: metadata</vt:lpstr>
      <vt:lpstr>siParl: speeches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Missed chance or coming opportunity</dc:title>
  <dc:creator>tomaz</dc:creator>
  <cp:lastModifiedBy>Tomaz Erjavec</cp:lastModifiedBy>
  <cp:revision>2272</cp:revision>
  <dcterms:created xsi:type="dcterms:W3CDTF">2006-08-16T00:00:00Z</dcterms:created>
  <dcterms:modified xsi:type="dcterms:W3CDTF">2020-04-21T14:28:55Z</dcterms:modified>
</cp:coreProperties>
</file>