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88" r:id="rId3"/>
    <p:sldId id="289" r:id="rId4"/>
    <p:sldId id="292" r:id="rId5"/>
    <p:sldId id="290" r:id="rId6"/>
    <p:sldId id="291" r:id="rId7"/>
    <p:sldId id="293" r:id="rId8"/>
    <p:sldId id="281" r:id="rId9"/>
    <p:sldId id="282" r:id="rId10"/>
    <p:sldId id="283" r:id="rId11"/>
    <p:sldId id="284" r:id="rId12"/>
    <p:sldId id="294" r:id="rId13"/>
    <p:sldId id="295" r:id="rId14"/>
    <p:sldId id="287" r:id="rId15"/>
    <p:sldId id="266" r:id="rId16"/>
    <p:sldId id="268" r:id="rId17"/>
    <p:sldId id="277" r:id="rId18"/>
    <p:sldId id="272" r:id="rId19"/>
    <p:sldId id="296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18A41D-F809-4F9C-9CB6-FA8591BD6461}">
          <p14:sldIdLst>
            <p14:sldId id="256"/>
            <p14:sldId id="288"/>
            <p14:sldId id="289"/>
            <p14:sldId id="292"/>
            <p14:sldId id="290"/>
            <p14:sldId id="291"/>
            <p14:sldId id="293"/>
            <p14:sldId id="281"/>
            <p14:sldId id="282"/>
            <p14:sldId id="283"/>
            <p14:sldId id="284"/>
            <p14:sldId id="294"/>
            <p14:sldId id="295"/>
            <p14:sldId id="287"/>
          </p14:sldIdLst>
        </p14:section>
        <p14:section name="Untitled Section" id="{6BEBF186-7B70-401F-B7C9-D8E22D2E2D27}">
          <p14:sldIdLst>
            <p14:sldId id="266"/>
            <p14:sldId id="268"/>
            <p14:sldId id="277"/>
            <p14:sldId id="272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az Erjavec" initials="TE" lastIdx="1" clrIdx="0">
    <p:extLst>
      <p:ext uri="{19B8F6BF-5375-455C-9EA6-DF929625EA0E}">
        <p15:presenceInfo xmlns:p15="http://schemas.microsoft.com/office/powerpoint/2012/main" userId="Tomaz Erjav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67" autoAdjust="0"/>
    <p:restoredTop sz="86387" autoAdjust="0"/>
  </p:normalViewPr>
  <p:slideViewPr>
    <p:cSldViewPr>
      <p:cViewPr varScale="1">
        <p:scale>
          <a:sx n="69" d="100"/>
          <a:sy n="69" d="100"/>
        </p:scale>
        <p:origin x="5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3B387-EBBE-4D13-BFD7-B5454E122328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DFD4E-B843-45CC-B18B-DAC694E95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651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D2E0-7F6C-4A14-BBE6-E145742C8CCF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18288"/>
            <a:ext cx="2667000" cy="329184"/>
          </a:xfrm>
        </p:spPr>
        <p:txBody>
          <a:bodyPr/>
          <a:lstStyle/>
          <a:p>
            <a:r>
              <a:rPr lang="sl-SI" dirty="0" smtClean="0"/>
              <a:t>KAS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A240-90A8-4EBC-AA61-4CFFA702AB47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TEI for Language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BCFD-AFCE-40B7-BA1A-5DDAEA7F68F9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TEI for Language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9E3F-527B-4316-AE8F-DAC384C5356E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18288"/>
            <a:ext cx="2819400" cy="329184"/>
          </a:xfrm>
        </p:spPr>
        <p:txBody>
          <a:bodyPr/>
          <a:lstStyle/>
          <a:p>
            <a:endParaRPr lang="sl-SI" dirty="0" smtClean="0"/>
          </a:p>
          <a:p>
            <a:endParaRPr lang="sl-SI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D3D-2C0E-4163-B350-2C1E5B012DDB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A8F1-42B1-429B-837D-696321C8903E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FEF6-B932-474C-A87A-9E6F93D043EB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7236-B5DC-4A8E-B941-28E57782697F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2AC5-46EC-4DA7-A36C-1693E3249546}" type="datetime1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A6E4-4583-47B3-98B3-390847A0633B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EBE7-69A7-43FB-AB1C-AABBFC775E54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3C3F1B1-3271-4320-8D17-D9C8278E30B6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0" y="18288"/>
            <a:ext cx="2743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l-SI" dirty="0" smtClean="0"/>
              <a:t>KAS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larin.si/repository/xmlui/handle/11356/104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362200"/>
          </a:xfrm>
        </p:spPr>
        <p:txBody>
          <a:bodyPr>
            <a:normAutofit/>
          </a:bodyPr>
          <a:lstStyle/>
          <a:p>
            <a:r>
              <a:rPr lang="sl-SI" sz="3600" dirty="0"/>
              <a:t>Tomaž Erjavec</a:t>
            </a:r>
          </a:p>
          <a:p>
            <a:r>
              <a:rPr lang="en-GB" sz="2000" dirty="0"/>
              <a:t>Department of Knowledge Technologies, </a:t>
            </a:r>
            <a:r>
              <a:rPr lang="sl-SI" sz="2000" dirty="0"/>
              <a:t>Jožef Stefan</a:t>
            </a:r>
            <a:r>
              <a:rPr lang="en-GB" sz="2000" dirty="0"/>
              <a:t> Institute</a:t>
            </a:r>
            <a:endParaRPr lang="sl-SI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The </a:t>
            </a:r>
            <a:r>
              <a:rPr lang="sl-SI" sz="5400" dirty="0" smtClean="0"/>
              <a:t>CLARIN.SI</a:t>
            </a:r>
            <a:r>
              <a:rPr lang="en-GB" sz="5400" dirty="0"/>
              <a:t> </a:t>
            </a:r>
            <a:r>
              <a:rPr lang="en-GB" sz="5400" dirty="0" smtClean="0"/>
              <a:t>repository</a:t>
            </a:r>
            <a:endParaRPr lang="sl-SI" sz="54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5943600"/>
            <a:ext cx="7620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1400" dirty="0"/>
              <a:t>FRI, </a:t>
            </a:r>
            <a:r>
              <a:rPr lang="en-GB" sz="1400" dirty="0"/>
              <a:t> 29</a:t>
            </a:r>
            <a:r>
              <a:rPr lang="en-GB" sz="1400" baseline="30000" dirty="0"/>
              <a:t>th</a:t>
            </a:r>
            <a:r>
              <a:rPr lang="en-GB" sz="1400" dirty="0"/>
              <a:t> April, </a:t>
            </a:r>
            <a:r>
              <a:rPr lang="sl-SI" sz="1400" dirty="0"/>
              <a:t>20</a:t>
            </a:r>
            <a:r>
              <a:rPr lang="en-GB" sz="14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939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Landing page of a repository item 1.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00380"/>
            <a:ext cx="6858000" cy="504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6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Landing page of a repository item 2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7162800" cy="547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13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Landing page of a repository item 3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197919" cy="523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9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DC metadata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6197919" cy="53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3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837" y="565101"/>
            <a:ext cx="2438525" cy="958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Piwik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7620000" cy="52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5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Repository: download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876800"/>
          </a:xfrm>
        </p:spPr>
        <p:txBody>
          <a:bodyPr/>
          <a:lstStyle/>
          <a:p>
            <a:r>
              <a:rPr lang="en-GB" dirty="0" smtClean="0"/>
              <a:t>Most entries available under Creative Commons licences</a:t>
            </a:r>
          </a:p>
          <a:p>
            <a:r>
              <a:rPr lang="en-GB" dirty="0" smtClean="0"/>
              <a:t>Others: AAI login, agree to licence conditions:</a:t>
            </a:r>
            <a:br>
              <a:rPr lang="en-GB" dirty="0" smtClean="0"/>
            </a:br>
            <a:r>
              <a:rPr lang="en-GB" dirty="0" smtClean="0"/>
              <a:t>CLARIN.SI Licence ACA ID-BY-NC-INF-NORED</a:t>
            </a:r>
          </a:p>
          <a:p>
            <a:r>
              <a:rPr lang="en-GB" dirty="0" smtClean="0"/>
              <a:t>Cite the resource!</a:t>
            </a:r>
          </a:p>
          <a:p>
            <a:r>
              <a:rPr lang="en-GB" dirty="0" smtClean="0"/>
              <a:t>Always use the </a:t>
            </a:r>
            <a:br>
              <a:rPr lang="en-GB" dirty="0" smtClean="0"/>
            </a:br>
            <a:r>
              <a:rPr lang="en-GB" dirty="0" smtClean="0"/>
              <a:t>handle, not the </a:t>
            </a:r>
            <a:br>
              <a:rPr lang="en-GB" dirty="0" smtClean="0"/>
            </a:br>
            <a:r>
              <a:rPr lang="en-GB" dirty="0" smtClean="0"/>
              <a:t>URL!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8250"/>
          <a:stretch/>
        </p:blipFill>
        <p:spPr>
          <a:xfrm>
            <a:off x="3276600" y="3322128"/>
            <a:ext cx="5867400" cy="35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Repository: deposit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AAI</a:t>
            </a:r>
            <a:r>
              <a:rPr lang="en-GB" dirty="0" smtClean="0"/>
              <a:t> log-in</a:t>
            </a:r>
            <a:endParaRPr lang="sl-SI" dirty="0" smtClean="0"/>
          </a:p>
          <a:p>
            <a:r>
              <a:rPr lang="en-GB" dirty="0" smtClean="0"/>
              <a:t>Fairly simple workflow:</a:t>
            </a: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en-GB" dirty="0" smtClean="0"/>
              <a:t>However: follow best practices, look at other entries!</a:t>
            </a:r>
          </a:p>
          <a:p>
            <a:r>
              <a:rPr lang="en-GB" dirty="0" smtClean="0"/>
              <a:t>Choosing the licence</a:t>
            </a:r>
            <a:endParaRPr lang="sl-SI" dirty="0"/>
          </a:p>
          <a:p>
            <a:r>
              <a:rPr lang="en-GB" dirty="0"/>
              <a:t>Possibility to embargo the </a:t>
            </a:r>
            <a:r>
              <a:rPr lang="en-GB" dirty="0" smtClean="0"/>
              <a:t>data</a:t>
            </a:r>
          </a:p>
          <a:p>
            <a:r>
              <a:rPr lang="en-GB" dirty="0"/>
              <a:t>Can enter a new version of a </a:t>
            </a:r>
            <a:r>
              <a:rPr lang="en-GB" dirty="0" smtClean="0"/>
              <a:t>resource</a:t>
            </a:r>
            <a:endParaRPr lang="sl-SI" dirty="0"/>
          </a:p>
          <a:p>
            <a:r>
              <a:rPr lang="en-GB" dirty="0" smtClean="0"/>
              <a:t>Option to share item editing</a:t>
            </a:r>
            <a:endParaRPr lang="sl-SI" dirty="0" smtClean="0"/>
          </a:p>
          <a:p>
            <a:r>
              <a:rPr lang="en-GB" dirty="0" smtClean="0"/>
              <a:t>The entry is checked by one of the </a:t>
            </a:r>
            <a:r>
              <a:rPr lang="sl-SI" dirty="0" smtClean="0"/>
              <a:t>CLARIN.SI</a:t>
            </a:r>
            <a:r>
              <a:rPr lang="en-GB" dirty="0" smtClean="0"/>
              <a:t> editors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8400"/>
            <a:ext cx="75723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Formats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Media files: wav, </a:t>
            </a:r>
            <a:r>
              <a:rPr lang="en-GB" sz="2000" dirty="0" err="1" smtClean="0"/>
              <a:t>avi</a:t>
            </a:r>
            <a:r>
              <a:rPr lang="en-GB" sz="2000" dirty="0" smtClean="0"/>
              <a:t>, jpg, </a:t>
            </a:r>
            <a:r>
              <a:rPr lang="en-GB" sz="2000" dirty="0" err="1" smtClean="0"/>
              <a:t>png</a:t>
            </a:r>
            <a:r>
              <a:rPr lang="en-SI" sz="2000" dirty="0" smtClean="0"/>
              <a:t>…</a:t>
            </a:r>
            <a:endParaRPr lang="en-GB" sz="2000" dirty="0" smtClean="0"/>
          </a:p>
          <a:p>
            <a:r>
              <a:rPr lang="en-GB" sz="2000" dirty="0" smtClean="0"/>
              <a:t>Data with tabular structure: TSV, CSV, XML</a:t>
            </a:r>
          </a:p>
          <a:p>
            <a:r>
              <a:rPr lang="en-GB" sz="2000" dirty="0" smtClean="0"/>
              <a:t>Hierarchical data: XML</a:t>
            </a:r>
          </a:p>
          <a:p>
            <a:pPr lvl="1"/>
            <a:r>
              <a:rPr lang="en-GB" sz="1800" dirty="0" smtClean="0"/>
              <a:t>using one of the „standard“ schemas, e.g. TEI, </a:t>
            </a:r>
            <a:r>
              <a:rPr lang="en-SI" sz="1800" dirty="0" smtClean="0"/>
              <a:t>…</a:t>
            </a:r>
            <a:r>
              <a:rPr lang="en-GB" sz="1800" dirty="0" smtClean="0"/>
              <a:t>, TRS, ELAN</a:t>
            </a:r>
          </a:p>
          <a:p>
            <a:pPr lvl="1"/>
            <a:r>
              <a:rPr lang="en-GB" sz="1800" dirty="0" smtClean="0"/>
              <a:t>using your own schema</a:t>
            </a:r>
          </a:p>
          <a:p>
            <a:pPr lvl="1"/>
            <a:r>
              <a:rPr lang="en-GB" sz="1800" dirty="0" smtClean="0"/>
              <a:t>in all cases: schema + documentation must be part of the entry</a:t>
            </a:r>
          </a:p>
          <a:p>
            <a:r>
              <a:rPr lang="en-GB" sz="2000" dirty="0" smtClean="0"/>
              <a:t>+ Derived formats + Documentation (can be PDF)</a:t>
            </a:r>
          </a:p>
          <a:p>
            <a:r>
              <a:rPr lang="en-GB" sz="2000" dirty="0" smtClean="0"/>
              <a:t>Deposit as ZIP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1369"/>
          <a:stretch/>
        </p:blipFill>
        <p:spPr>
          <a:xfrm>
            <a:off x="4309629" y="4114800"/>
            <a:ext cx="4377171" cy="265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in the repository?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Language </a:t>
            </a:r>
            <a:r>
              <a:rPr lang="en-GB" dirty="0" smtClean="0"/>
              <a:t>models, training data, lexicons</a:t>
            </a:r>
            <a:br>
              <a:rPr lang="en-GB" dirty="0" smtClean="0"/>
            </a:br>
            <a:r>
              <a:rPr lang="en-GB" dirty="0" smtClean="0"/>
              <a:t>for tagging, lemmatisation, syntax of </a:t>
            </a:r>
            <a:br>
              <a:rPr lang="en-GB" dirty="0" smtClean="0"/>
            </a:br>
            <a:r>
              <a:rPr lang="en-GB" dirty="0" smtClean="0"/>
              <a:t>Slovene, Croatian, Serbian, </a:t>
            </a:r>
            <a:br>
              <a:rPr lang="en-GB" dirty="0" smtClean="0"/>
            </a:br>
            <a:r>
              <a:rPr lang="en-GB" dirty="0" smtClean="0"/>
              <a:t>for standard and non-standard language</a:t>
            </a:r>
          </a:p>
          <a:p>
            <a:r>
              <a:rPr lang="en-GB" dirty="0" smtClean="0"/>
              <a:t>Various types of word embeddings</a:t>
            </a:r>
          </a:p>
          <a:p>
            <a:r>
              <a:rPr lang="en-GB" dirty="0" smtClean="0"/>
              <a:t>Large annotated corpora of various text</a:t>
            </a:r>
            <a:br>
              <a:rPr lang="en-GB" dirty="0" smtClean="0"/>
            </a:br>
            <a:r>
              <a:rPr lang="en-GB" dirty="0" smtClean="0"/>
              <a:t>types</a:t>
            </a:r>
          </a:p>
          <a:p>
            <a:r>
              <a:rPr lang="en-GB" dirty="0" smtClean="0"/>
              <a:t>Speech corpora</a:t>
            </a:r>
          </a:p>
          <a:p>
            <a:r>
              <a:rPr lang="en-GB" dirty="0" smtClean="0"/>
              <a:t>Multilingual corpora</a:t>
            </a:r>
            <a:endParaRPr lang="sl-SI" dirty="0" smtClean="0"/>
          </a:p>
          <a:p>
            <a:r>
              <a:rPr lang="en-GB" dirty="0" smtClean="0"/>
              <a:t>Machine readable dictionaries</a:t>
            </a:r>
          </a:p>
          <a:p>
            <a:r>
              <a:rPr lang="en-GB" dirty="0" smtClean="0"/>
              <a:t>Some software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844" y="545306"/>
            <a:ext cx="2228312" cy="785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859" y="1560911"/>
            <a:ext cx="987897" cy="4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362" y="2605858"/>
            <a:ext cx="1066800" cy="1600200"/>
          </a:xfrm>
          <a:prstGeom prst="rect">
            <a:avLst/>
          </a:prstGeom>
        </p:spPr>
      </p:pic>
      <p:pic>
        <p:nvPicPr>
          <p:cNvPr id="1026" name="Picture 2" descr="http://nl.ijs.si/ME/picts/me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79" y="1563289"/>
            <a:ext cx="9525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2215156"/>
            <a:ext cx="1261081" cy="1528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81" y="4377348"/>
            <a:ext cx="2695575" cy="781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04" y="5431173"/>
            <a:ext cx="33337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“Language </a:t>
            </a:r>
            <a:r>
              <a:rPr lang="en-GB" dirty="0"/>
              <a:t>models, training data, lexicons</a:t>
            </a:r>
            <a:br>
              <a:rPr lang="en-GB" dirty="0"/>
            </a:br>
            <a:r>
              <a:rPr lang="en-GB" dirty="0"/>
              <a:t>for tagging, lemmatisation, syntax of </a:t>
            </a:r>
            <a:br>
              <a:rPr lang="en-GB" dirty="0"/>
            </a:br>
            <a:r>
              <a:rPr lang="en-GB" dirty="0"/>
              <a:t>Slovene, Croatian, Serbian, </a:t>
            </a:r>
            <a:br>
              <a:rPr lang="en-GB" dirty="0"/>
            </a:br>
            <a:r>
              <a:rPr lang="en-GB" dirty="0"/>
              <a:t>for standard and non-standard </a:t>
            </a:r>
            <a:r>
              <a:rPr lang="en-GB" dirty="0" smtClean="0"/>
              <a:t>language” </a:t>
            </a:r>
          </a:p>
          <a:p>
            <a:r>
              <a:rPr lang="en-GB" dirty="0"/>
              <a:t>tokenisers, morphosyntactic taggers for </a:t>
            </a:r>
            <a:r>
              <a:rPr lang="en-GB" dirty="0" err="1"/>
              <a:t>sl</a:t>
            </a:r>
            <a:r>
              <a:rPr lang="en-GB" dirty="0"/>
              <a:t>, hbs</a:t>
            </a:r>
          </a:p>
          <a:p>
            <a:r>
              <a:rPr lang="en-GB" dirty="0"/>
              <a:t>parsers (also UD-PIPE</a:t>
            </a:r>
            <a:r>
              <a:rPr lang="en-GB" dirty="0" smtClean="0"/>
              <a:t>)</a:t>
            </a:r>
          </a:p>
          <a:p>
            <a:r>
              <a:rPr lang="en-GB" dirty="0" smtClean="0"/>
              <a:t>Viewers and editors for linguistic annotation</a:t>
            </a:r>
          </a:p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6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Repository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Currently the most important service of CLARIN.SI</a:t>
            </a:r>
          </a:p>
          <a:p>
            <a:r>
              <a:rPr lang="en-GB" dirty="0" smtClean="0"/>
              <a:t>Long-term and safe archiving of language resources (https, Nagios)</a:t>
            </a:r>
          </a:p>
          <a:p>
            <a:r>
              <a:rPr lang="en-GB" dirty="0" smtClean="0"/>
              <a:t>Explicit terms of use (terms of service, licence)</a:t>
            </a:r>
          </a:p>
          <a:p>
            <a:r>
              <a:rPr lang="en-GB" dirty="0" smtClean="0"/>
              <a:t>Ethical codex (Code of conduct)</a:t>
            </a:r>
          </a:p>
          <a:p>
            <a:r>
              <a:rPr lang="en-GB" dirty="0" smtClean="0"/>
              <a:t>Most resources in standard encoding (Unicode, XML)</a:t>
            </a:r>
          </a:p>
          <a:p>
            <a:r>
              <a:rPr lang="en-GB" dirty="0" smtClean="0"/>
              <a:t>Certified as </a:t>
            </a:r>
            <a:r>
              <a:rPr lang="sl-SI" dirty="0" smtClean="0"/>
              <a:t>CLARIN</a:t>
            </a:r>
            <a:r>
              <a:rPr lang="en-GB" dirty="0" smtClean="0"/>
              <a:t> Centre B</a:t>
            </a:r>
          </a:p>
          <a:p>
            <a:pPr lvl="1"/>
            <a:r>
              <a:rPr lang="en-GB" sz="2400" dirty="0" smtClean="0"/>
              <a:t>Digital Seal of Approval, DSA</a:t>
            </a:r>
          </a:p>
          <a:p>
            <a:pPr lvl="1"/>
            <a:r>
              <a:rPr lang="en-GB" sz="2400" dirty="0"/>
              <a:t>C</a:t>
            </a:r>
            <a:r>
              <a:rPr lang="en-GB" sz="2400" dirty="0" smtClean="0"/>
              <a:t>urrently being (re)certified for Core Trust Seal, CTS</a:t>
            </a:r>
            <a:endParaRPr lang="sl-SI" sz="2400" dirty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4" descr="Data Seal of Approv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629"/>
            <a:ext cx="1154116" cy="115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10" y="676655"/>
            <a:ext cx="3048006" cy="7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0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CLARINSI@GitHub</a:t>
            </a:r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540" y="1600200"/>
            <a:ext cx="7884920" cy="4876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4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Repository platform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Based on the DSpace platform, developed for open digital repositories</a:t>
            </a:r>
          </a:p>
          <a:p>
            <a:r>
              <a:rPr lang="en-GB" dirty="0" smtClean="0"/>
              <a:t>DSpace modified for use by CLARIN repositories:</a:t>
            </a:r>
            <a:br>
              <a:rPr lang="en-GB" dirty="0" smtClean="0"/>
            </a:br>
            <a:r>
              <a:rPr lang="en-GB" dirty="0" smtClean="0"/>
              <a:t>CLARIN/DSpace developed by Czech CLARIN</a:t>
            </a:r>
          </a:p>
          <a:p>
            <a:r>
              <a:rPr lang="en-GB" dirty="0" smtClean="0"/>
              <a:t>Used by Czech, Italian, Norwegian, Polish, and Slovenian CLARIN</a:t>
            </a:r>
          </a:p>
          <a:p>
            <a:r>
              <a:rPr lang="en-GB" dirty="0" smtClean="0"/>
              <a:t>Maintenance on GitHub, Slovenian fork on GitLab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8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Metadata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Standard </a:t>
            </a:r>
            <a:r>
              <a:rPr lang="en-GB" dirty="0"/>
              <a:t>encoding of metadata:</a:t>
            </a:r>
          </a:p>
          <a:p>
            <a:pPr lvl="1"/>
            <a:r>
              <a:rPr lang="en-GB" dirty="0"/>
              <a:t>Component Metadata Infrastructure (CMDI)</a:t>
            </a:r>
          </a:p>
          <a:p>
            <a:pPr lvl="1"/>
            <a:r>
              <a:rPr lang="en-GB" dirty="0"/>
              <a:t>Dublin Core (DC)</a:t>
            </a:r>
          </a:p>
          <a:p>
            <a:r>
              <a:rPr lang="en-GB" dirty="0"/>
              <a:t>Metadata always CC0</a:t>
            </a:r>
          </a:p>
          <a:p>
            <a:r>
              <a:rPr lang="en-GB" dirty="0" smtClean="0"/>
              <a:t>Meta-data harvesting:</a:t>
            </a:r>
          </a:p>
          <a:p>
            <a:pPr lvl="1"/>
            <a:r>
              <a:rPr lang="en-GB" sz="2400" dirty="0" smtClean="0"/>
              <a:t>CLARIN Virtual Language Observatory (VLO)</a:t>
            </a:r>
          </a:p>
          <a:p>
            <a:pPr lvl="1"/>
            <a:r>
              <a:rPr lang="en-GB" sz="2400" dirty="0" smtClean="0"/>
              <a:t>also: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0600" y="4572000"/>
            <a:ext cx="5872175" cy="1018542"/>
            <a:chOff x="1055916" y="4037561"/>
            <a:chExt cx="5872175" cy="1018542"/>
          </a:xfrm>
        </p:grpSpPr>
        <p:pic>
          <p:nvPicPr>
            <p:cNvPr id="7" name="Picture 6" descr="Open Archiv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916" y="4114800"/>
              <a:ext cx="1306283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re3data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037561"/>
              <a:ext cx="3055625" cy="1018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3946" y="4135582"/>
              <a:ext cx="1084145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797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Permanent identifiers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repository entry is assigned a PID</a:t>
            </a:r>
          </a:p>
          <a:p>
            <a:r>
              <a:rPr lang="en-GB" dirty="0" smtClean="0"/>
              <a:t>So, even if the repository platform is changed, the PIDs stay the same (but need to be reconfigured)</a:t>
            </a:r>
          </a:p>
          <a:p>
            <a:r>
              <a:rPr lang="en-GB" dirty="0" smtClean="0"/>
              <a:t>Best known solution</a:t>
            </a:r>
            <a:r>
              <a:rPr lang="sl-SI" dirty="0" smtClean="0"/>
              <a:t>: DOI</a:t>
            </a:r>
          </a:p>
          <a:p>
            <a:r>
              <a:rPr lang="sl-SI" dirty="0" smtClean="0"/>
              <a:t>CLARIN </a:t>
            </a:r>
            <a:r>
              <a:rPr lang="en-GB" dirty="0" smtClean="0"/>
              <a:t>used the </a:t>
            </a:r>
            <a:r>
              <a:rPr lang="sl-SI" dirty="0" smtClean="0"/>
              <a:t>Handle</a:t>
            </a:r>
            <a:r>
              <a:rPr lang="en-GB" dirty="0" smtClean="0"/>
              <a:t> system</a:t>
            </a:r>
            <a:endParaRPr lang="sl-SI" dirty="0" smtClean="0"/>
          </a:p>
          <a:p>
            <a:r>
              <a:rPr lang="sl-SI" b="1" dirty="0" smtClean="0"/>
              <a:t>http</a:t>
            </a:r>
            <a:r>
              <a:rPr lang="sl-SI" b="1" dirty="0"/>
              <a:t>://</a:t>
            </a:r>
            <a:r>
              <a:rPr lang="sl-SI" b="1" dirty="0" smtClean="0"/>
              <a:t>hdl.handle.net/11356/1044</a:t>
            </a:r>
            <a:r>
              <a:rPr lang="sl-SI" b="1" dirty="0"/>
              <a:t> </a:t>
            </a:r>
            <a:r>
              <a:rPr lang="sl-SI" dirty="0"/>
              <a:t>→ </a:t>
            </a: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www.clarin.si/repository/xmlui/handle/11356/1044</a:t>
            </a:r>
            <a:endParaRPr lang="en-GB" dirty="0" smtClean="0"/>
          </a:p>
          <a:p>
            <a:r>
              <a:rPr lang="en-GB" dirty="0" smtClean="0"/>
              <a:t>Important for citation of repository items:</a:t>
            </a:r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09" y="5181600"/>
            <a:ext cx="838446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level page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65" y="1524000"/>
            <a:ext cx="9166465" cy="50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9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level page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534400" cy="551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2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Log-in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Necessary for making a new repository item, for accessing non-CC items and for using some advanced functions</a:t>
            </a:r>
          </a:p>
          <a:p>
            <a:r>
              <a:rPr lang="en-GB" sz="2000" dirty="0" smtClean="0"/>
              <a:t>For those without EduGain, CLARIN ERIC also gives accounts</a:t>
            </a:r>
            <a:endParaRPr lang="sl-SI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0"/>
            <a:ext cx="7572204" cy="40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9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to find interesting resources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Browsing by language, type of resource, keywords, author, etc.</a:t>
            </a:r>
            <a:endParaRPr lang="sl-SI" dirty="0" smtClean="0"/>
          </a:p>
          <a:p>
            <a:r>
              <a:rPr lang="en-GB" dirty="0" smtClean="0"/>
              <a:t>Search (</a:t>
            </a:r>
            <a:r>
              <a:rPr lang="en-GB" dirty="0"/>
              <a:t>f</a:t>
            </a:r>
            <a:r>
              <a:rPr lang="en-GB" dirty="0" smtClean="0"/>
              <a:t>uzzy matching)</a:t>
            </a:r>
          </a:p>
          <a:p>
            <a:r>
              <a:rPr lang="en-GB" dirty="0" smtClean="0"/>
              <a:t>Advanced facet search</a:t>
            </a:r>
            <a:endParaRPr lang="sl-SI" dirty="0" smtClean="0"/>
          </a:p>
          <a:p>
            <a:r>
              <a:rPr lang="en-GB" dirty="0"/>
              <a:t>C</a:t>
            </a:r>
            <a:r>
              <a:rPr lang="en-GB" dirty="0" smtClean="0"/>
              <a:t>urrently </a:t>
            </a:r>
            <a:r>
              <a:rPr lang="sl-SI" dirty="0" smtClean="0"/>
              <a:t>1</a:t>
            </a:r>
            <a:r>
              <a:rPr lang="en-GB" dirty="0" smtClean="0"/>
              <a:t>63</a:t>
            </a:r>
            <a:r>
              <a:rPr lang="sl-SI" dirty="0" smtClean="0"/>
              <a:t> </a:t>
            </a:r>
            <a:r>
              <a:rPr lang="en-GB" dirty="0" smtClean="0"/>
              <a:t>items (without prior versions)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33800"/>
            <a:ext cx="843976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7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19950</TotalTime>
  <Words>612</Words>
  <Application>Microsoft Office PowerPoint</Application>
  <PresentationFormat>On-screen Show (4:3)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Clarity</vt:lpstr>
      <vt:lpstr>PowerPoint Presentation</vt:lpstr>
      <vt:lpstr>Repository</vt:lpstr>
      <vt:lpstr>Repository platform</vt:lpstr>
      <vt:lpstr>Metadata</vt:lpstr>
      <vt:lpstr>Permanent identifiers</vt:lpstr>
      <vt:lpstr>Top level page</vt:lpstr>
      <vt:lpstr>Top level page</vt:lpstr>
      <vt:lpstr>Log-in</vt:lpstr>
      <vt:lpstr>How to find interesting resources</vt:lpstr>
      <vt:lpstr>Landing page of a repository item 1.</vt:lpstr>
      <vt:lpstr>Landing page of a repository item 2</vt:lpstr>
      <vt:lpstr>Landing page of a repository item 3</vt:lpstr>
      <vt:lpstr>DC metadata</vt:lpstr>
      <vt:lpstr>Piwik</vt:lpstr>
      <vt:lpstr>Repository: download</vt:lpstr>
      <vt:lpstr>Repository: deposit</vt:lpstr>
      <vt:lpstr>Data Formats</vt:lpstr>
      <vt:lpstr>What is in the repository?</vt:lpstr>
      <vt:lpstr>Tools</vt:lpstr>
      <vt:lpstr>CLARINSI@GitHub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Missed chance or coming opportunity</dc:title>
  <dc:creator>tomaz</dc:creator>
  <cp:lastModifiedBy>Tomaz Erjavec</cp:lastModifiedBy>
  <cp:revision>2228</cp:revision>
  <dcterms:created xsi:type="dcterms:W3CDTF">2006-08-16T00:00:00Z</dcterms:created>
  <dcterms:modified xsi:type="dcterms:W3CDTF">2020-04-29T12:06:37Z</dcterms:modified>
</cp:coreProperties>
</file>