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94" r:id="rId10"/>
    <p:sldId id="263" r:id="rId11"/>
    <p:sldId id="278" r:id="rId12"/>
    <p:sldId id="269" r:id="rId13"/>
    <p:sldId id="280" r:id="rId14"/>
    <p:sldId id="295" r:id="rId15"/>
    <p:sldId id="279" r:id="rId16"/>
    <p:sldId id="291" r:id="rId17"/>
    <p:sldId id="293" r:id="rId18"/>
    <p:sldId id="296" r:id="rId19"/>
    <p:sldId id="270" r:id="rId20"/>
    <p:sldId id="281" r:id="rId21"/>
    <p:sldId id="282" r:id="rId22"/>
    <p:sldId id="283" r:id="rId23"/>
    <p:sldId id="292" r:id="rId24"/>
    <p:sldId id="284" r:id="rId25"/>
    <p:sldId id="289" r:id="rId26"/>
    <p:sldId id="290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18A41D-F809-4F9C-9CB6-FA8591BD6461}">
          <p14:sldIdLst>
            <p14:sldId id="256"/>
            <p14:sldId id="257"/>
            <p14:sldId id="258"/>
            <p14:sldId id="259"/>
            <p14:sldId id="260"/>
            <p14:sldId id="261"/>
            <p14:sldId id="275"/>
            <p14:sldId id="262"/>
            <p14:sldId id="294"/>
            <p14:sldId id="263"/>
            <p14:sldId id="278"/>
            <p14:sldId id="269"/>
            <p14:sldId id="280"/>
            <p14:sldId id="295"/>
            <p14:sldId id="279"/>
          </p14:sldIdLst>
        </p14:section>
        <p14:section name="Untitled Section" id="{0BC61393-DD22-48EF-BD53-BD443C104A16}">
          <p14:sldIdLst>
            <p14:sldId id="291"/>
            <p14:sldId id="293"/>
            <p14:sldId id="296"/>
            <p14:sldId id="270"/>
            <p14:sldId id="281"/>
            <p14:sldId id="282"/>
            <p14:sldId id="283"/>
            <p14:sldId id="292"/>
            <p14:sldId id="284"/>
            <p14:sldId id="289"/>
            <p14:sldId id="29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86387" autoAdjust="0"/>
  </p:normalViewPr>
  <p:slideViewPr>
    <p:cSldViewPr>
      <p:cViewPr varScale="1">
        <p:scale>
          <a:sx n="69" d="100"/>
          <a:sy n="69" d="100"/>
        </p:scale>
        <p:origin x="9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3B387-EBBE-4D13-BFD7-B5454E122328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DFD4E-B843-45CC-B18B-DAC694E95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6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D2E0-7F6C-4A14-BBE6-E145742C8CC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18288"/>
            <a:ext cx="2667000" cy="329184"/>
          </a:xfrm>
        </p:spPr>
        <p:txBody>
          <a:bodyPr/>
          <a:lstStyle/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A240-90A8-4EBC-AA61-4CFFA702AB47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CFD-AFCE-40B7-BA1A-5DDAEA7F68F9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TEI for Language Resources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9E3F-527B-4316-AE8F-DAC384C5356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18288"/>
            <a:ext cx="2819400" cy="329184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D3D-2C0E-4163-B350-2C1E5B012DD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8F1-42B1-429B-837D-696321C8903E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FEF6-B932-474C-A87A-9E6F93D043EB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7236-B5DC-4A8E-B941-28E57782697F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2AC5-46EC-4DA7-A36C-1693E3249546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A6E4-4583-47B3-98B3-390847A0633B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EBE7-69A7-43FB-AB1C-AABBFC775E54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sl-SI" dirty="0" smtClean="0"/>
              <a:t>Tomaž Erjavec:</a:t>
            </a:r>
            <a:r>
              <a:rPr lang="en-US" dirty="0" smtClean="0"/>
              <a:t> Slovene language resources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C3F1B1-3271-4320-8D17-D9C8278E30B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0" y="18288"/>
            <a:ext cx="2743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l-SI" dirty="0" smtClean="0"/>
              <a:t>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sl-SI" sz="3400" dirty="0"/>
              <a:t>Tomaž </a:t>
            </a:r>
            <a:r>
              <a:rPr lang="sl-SI" sz="3400" dirty="0" smtClean="0"/>
              <a:t>Erjavec</a:t>
            </a:r>
          </a:p>
          <a:p>
            <a:r>
              <a:rPr lang="en-GB" sz="2300" dirty="0" smtClean="0"/>
              <a:t>Department of Knowledge Technologies, </a:t>
            </a:r>
            <a:r>
              <a:rPr lang="sl-SI" sz="2300" dirty="0" smtClean="0"/>
              <a:t>Jožef Stefan</a:t>
            </a:r>
            <a:r>
              <a:rPr lang="en-GB" sz="2300" dirty="0" smtClean="0"/>
              <a:t> Institute</a:t>
            </a:r>
            <a:endParaRPr lang="sl-SI" sz="2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CLARIN.SI research infrastructure</a:t>
            </a:r>
            <a:endParaRPr lang="en-GB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943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 smtClean="0"/>
              <a:t>FRI, </a:t>
            </a:r>
            <a:r>
              <a:rPr lang="en-GB" sz="1400" dirty="0" smtClean="0"/>
              <a:t> 29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April, </a:t>
            </a:r>
            <a:r>
              <a:rPr lang="sl-SI" sz="1400" dirty="0" smtClean="0"/>
              <a:t>20</a:t>
            </a:r>
            <a:r>
              <a:rPr lang="en-GB" sz="1400" dirty="0" smtClean="0"/>
              <a:t>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93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91" y="1981308"/>
            <a:ext cx="8229600" cy="4419492"/>
          </a:xfrm>
        </p:spPr>
        <p:txBody>
          <a:bodyPr>
            <a:normAutofit/>
          </a:bodyPr>
          <a:lstStyle/>
          <a:p>
            <a:r>
              <a:rPr lang="en-GB" dirty="0" smtClean="0"/>
              <a:t>Vision: digital language resources and technologies for all (European) languages are available for researchers in the humanities and social sciences</a:t>
            </a:r>
          </a:p>
          <a:p>
            <a:r>
              <a:rPr lang="en-GB" dirty="0" smtClean="0"/>
              <a:t>Repository for long-term, extensive archiving and enabling access to language resources and technologies</a:t>
            </a:r>
          </a:p>
          <a:p>
            <a:r>
              <a:rPr lang="en-GB" dirty="0" smtClean="0"/>
              <a:t>Contribution to preserving and supporting the European multilingual cultural heritage</a:t>
            </a:r>
          </a:p>
          <a:p>
            <a:r>
              <a:rPr lang="en-GB" dirty="0" smtClean="0"/>
              <a:t>A collaborative paradigm in the compilation of language resources and the development of language tools, enabling re-use, experiment replicability and reproducibility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 descr="https://www.clarin.eu/sites/default/files/clarin-frontpage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9"/>
          <a:stretch/>
        </p:blipFill>
        <p:spPr bwMode="auto">
          <a:xfrm>
            <a:off x="461682" y="408613"/>
            <a:ext cx="2129118" cy="14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7620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 Language Resources and Technology Infrastructure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663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580"/>
            <a:ext cx="8229600" cy="488602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E</a:t>
            </a:r>
            <a:r>
              <a:rPr lang="en-GB" dirty="0" smtClean="0"/>
              <a:t>nable access to existing solutions in a unified infrastructure</a:t>
            </a:r>
          </a:p>
          <a:p>
            <a:pPr lvl="1"/>
            <a:r>
              <a:rPr lang="en-GB" dirty="0" smtClean="0"/>
              <a:t>C</a:t>
            </a:r>
            <a:r>
              <a:rPr lang="en-GB" dirty="0" smtClean="0"/>
              <a:t>onsulting &amp; teaching how to adapt tools and resources to specific research needs</a:t>
            </a:r>
          </a:p>
          <a:p>
            <a:pPr lvl="1"/>
            <a:r>
              <a:rPr lang="en-GB" dirty="0" smtClean="0"/>
              <a:t>L</a:t>
            </a:r>
            <a:r>
              <a:rPr lang="en-GB" dirty="0" smtClean="0"/>
              <a:t>egal, technical aspects of distribution</a:t>
            </a:r>
          </a:p>
          <a:p>
            <a:pPr lvl="1"/>
            <a:r>
              <a:rPr lang="en-GB" dirty="0" smtClean="0"/>
              <a:t>C</a:t>
            </a:r>
            <a:r>
              <a:rPr lang="en-GB" dirty="0" smtClean="0"/>
              <a:t>ontribution to </a:t>
            </a:r>
            <a:r>
              <a:rPr lang="en-GB" b="1" dirty="0" smtClean="0"/>
              <a:t>standardisation of resources </a:t>
            </a:r>
            <a:r>
              <a:rPr lang="en-GB" dirty="0" smtClean="0"/>
              <a:t>and tools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2" descr="https://www.clarin.eu/sites/default/files/clarin-frontpage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9"/>
          <a:stretch/>
        </p:blipFill>
        <p:spPr bwMode="auto">
          <a:xfrm>
            <a:off x="461682" y="408613"/>
            <a:ext cx="2129118" cy="14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46237"/>
            <a:ext cx="5859960" cy="28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CLARIN ERIC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21 member states + 4 observers</a:t>
            </a:r>
          </a:p>
          <a:p>
            <a:r>
              <a:rPr lang="en-GB" dirty="0" smtClean="0"/>
              <a:t>Based in the Netherlands: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director</a:t>
            </a:r>
            <a:r>
              <a:rPr lang="en-GB" dirty="0" smtClean="0"/>
              <a:t>, support staff, strong DH / CL community</a:t>
            </a:r>
          </a:p>
          <a:p>
            <a:r>
              <a:rPr lang="en-GB" dirty="0" smtClean="0"/>
              <a:t>Committees: </a:t>
            </a:r>
            <a:r>
              <a:rPr lang="en-GB" dirty="0" err="1" smtClean="0"/>
              <a:t>BoD</a:t>
            </a:r>
            <a:r>
              <a:rPr lang="en-GB" dirty="0" smtClean="0"/>
              <a:t>, NCF, SCTC, …</a:t>
            </a:r>
          </a:p>
          <a:p>
            <a:r>
              <a:rPr lang="en-GB" dirty="0" smtClean="0"/>
              <a:t>Aggregators: Virtual Language Observatory</a:t>
            </a:r>
          </a:p>
          <a:p>
            <a:r>
              <a:rPr lang="en-GB" dirty="0" smtClean="0"/>
              <a:t>Most work is done by the national consortia</a:t>
            </a:r>
          </a:p>
          <a:p>
            <a:r>
              <a:rPr lang="en-GB" dirty="0" smtClean="0"/>
              <a:t>Annual conference: </a:t>
            </a:r>
          </a:p>
          <a:p>
            <a:pPr lvl="1"/>
            <a:r>
              <a:rPr lang="en-GB" dirty="0" smtClean="0"/>
              <a:t>authors of accepted paper go for free</a:t>
            </a:r>
          </a:p>
          <a:p>
            <a:pPr lvl="1"/>
            <a:r>
              <a:rPr lang="en-GB" dirty="0" smtClean="0"/>
              <a:t>session for PhD students</a:t>
            </a:r>
          </a:p>
          <a:p>
            <a:pPr lvl="1"/>
            <a:r>
              <a:rPr lang="en-GB" dirty="0" smtClean="0"/>
              <a:t>book of abstracts (post-conference papers), posters, bazaar, invited talks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 descr="CLARIN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15790" cy="18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dirty="0" smtClean="0"/>
              <a:t>III. CLARIN.SI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79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CLARIN Slovenia, start of work in 2014</a:t>
            </a:r>
          </a:p>
          <a:p>
            <a:r>
              <a:rPr lang="en-GB" dirty="0" smtClean="0"/>
              <a:t>Organised as a consortium of (currently) 11 partners:</a:t>
            </a:r>
          </a:p>
          <a:p>
            <a:pPr lvl="1"/>
            <a:r>
              <a:rPr lang="en-GB" dirty="0" smtClean="0"/>
              <a:t>4 universities: Ljubljana, Maribor, Nova Gorica, Primorska</a:t>
            </a:r>
          </a:p>
          <a:p>
            <a:pPr lvl="1"/>
            <a:r>
              <a:rPr lang="en-GB" dirty="0" smtClean="0"/>
              <a:t>4 research institutes: ZRC SAZU, IJS, INZ, Trojina</a:t>
            </a:r>
          </a:p>
          <a:p>
            <a:pPr lvl="1"/>
            <a:r>
              <a:rPr lang="en-GB" dirty="0" smtClean="0"/>
              <a:t>2 companies: Amebis, Alpineon</a:t>
            </a:r>
          </a:p>
          <a:p>
            <a:pPr lvl="1"/>
            <a:r>
              <a:rPr lang="en-GB" dirty="0" smtClean="0"/>
              <a:t>1 society: Slovenian society for language technologies, SDJT</a:t>
            </a:r>
          </a:p>
          <a:p>
            <a:r>
              <a:rPr lang="en-GB" dirty="0" smtClean="0"/>
              <a:t>Headquarters at IJS:</a:t>
            </a:r>
          </a:p>
          <a:p>
            <a:pPr lvl="1"/>
            <a:r>
              <a:rPr lang="en-GB" dirty="0" smtClean="0"/>
              <a:t>E8: Dept. for Knowledge Technologies</a:t>
            </a:r>
          </a:p>
          <a:p>
            <a:pPr lvl="1"/>
            <a:r>
              <a:rPr lang="en-GB" dirty="0" smtClean="0"/>
              <a:t>E3: Laboratory for Artificial Intelligence</a:t>
            </a:r>
          </a:p>
          <a:p>
            <a:pPr lvl="1"/>
            <a:r>
              <a:rPr lang="en-GB" dirty="0" smtClean="0"/>
              <a:t>CMI:  Networking Infrastructure Centre&lt;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LARIN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17"/>
            <a:ext cx="3505200" cy="14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Repository</a:t>
            </a:r>
          </a:p>
          <a:p>
            <a:pPr lvl="1"/>
            <a:r>
              <a:rPr lang="en-GB" dirty="0" smtClean="0"/>
              <a:t>Long term archiving of language resources (and tools)</a:t>
            </a:r>
          </a:p>
          <a:p>
            <a:pPr lvl="1"/>
            <a:r>
              <a:rPr lang="en-GB" dirty="0" smtClean="0"/>
              <a:t>Also, for software and manually annotated datasets: </a:t>
            </a:r>
            <a:br>
              <a:rPr lang="en-GB" dirty="0" smtClean="0"/>
            </a:br>
            <a:r>
              <a:rPr lang="en-GB" dirty="0" smtClean="0"/>
              <a:t>CLARINSI GitHub virtual organisation &amp; http://gitlab.clarin.si</a:t>
            </a:r>
          </a:p>
          <a:p>
            <a:r>
              <a:rPr lang="en-GB" dirty="0" smtClean="0"/>
              <a:t>Web services:</a:t>
            </a:r>
          </a:p>
          <a:p>
            <a:pPr lvl="1"/>
            <a:r>
              <a:rPr lang="en-GB" dirty="0" smtClean="0"/>
              <a:t>2 concordancers (corpus analysis)</a:t>
            </a:r>
          </a:p>
          <a:p>
            <a:pPr lvl="1"/>
            <a:r>
              <a:rPr lang="en-GB" dirty="0" smtClean="0"/>
              <a:t>automatic annotation</a:t>
            </a:r>
          </a:p>
          <a:p>
            <a:pPr lvl="1"/>
            <a:r>
              <a:rPr lang="en-GB" dirty="0" smtClean="0"/>
              <a:t>WebAnno platform for manual annotation (e.g. training sets)</a:t>
            </a:r>
          </a:p>
          <a:p>
            <a:r>
              <a:rPr lang="en-GB" dirty="0" smtClean="0"/>
              <a:t>Support for events:</a:t>
            </a:r>
          </a:p>
          <a:p>
            <a:pPr lvl="1"/>
            <a:r>
              <a:rPr lang="en-GB" dirty="0" smtClean="0"/>
              <a:t>Conference „Language Technologies and digital humanities“ </a:t>
            </a:r>
            <a:br>
              <a:rPr lang="en-GB" dirty="0" smtClean="0"/>
            </a:br>
            <a:r>
              <a:rPr lang="en-GB" dirty="0" smtClean="0"/>
              <a:t>(1998, …, 2016, 2018, 2020)</a:t>
            </a:r>
          </a:p>
          <a:p>
            <a:pPr lvl="1"/>
            <a:r>
              <a:rPr lang="en-GB" dirty="0" smtClean="0"/>
              <a:t>JOTA lectures “</a:t>
            </a:r>
            <a:r>
              <a:rPr lang="sl-SI" dirty="0" smtClean="0"/>
              <a:t>Jezikovnotehnološki abonma</a:t>
            </a:r>
            <a:r>
              <a:rPr lang="en-GB" dirty="0" smtClean="0"/>
              <a:t>”: VideoLectures</a:t>
            </a:r>
          </a:p>
          <a:p>
            <a:pPr lvl="1"/>
            <a:r>
              <a:rPr lang="en-GB" dirty="0" smtClean="0"/>
              <a:t>XVIII EURALEX International Congress, Ljubljana, 2018</a:t>
            </a:r>
          </a:p>
          <a:p>
            <a:pPr lvl="1"/>
            <a:r>
              <a:rPr lang="en-GB" dirty="0" smtClean="0"/>
              <a:t>22nd Intl. Conf. on Text Speech and Dialogue, Ljubljana, 2019</a:t>
            </a:r>
          </a:p>
          <a:p>
            <a:r>
              <a:rPr lang="en-GB" dirty="0" smtClean="0"/>
              <a:t>Support for development and archiving language resources and tools</a:t>
            </a:r>
          </a:p>
          <a:p>
            <a:pPr lvl="1"/>
            <a:r>
              <a:rPr lang="en-GB" dirty="0" smtClean="0"/>
              <a:t>support for resource update for archiving in the repository (</a:t>
            </a:r>
            <a:r>
              <a:rPr lang="en-GB" dirty="0" err="1" smtClean="0"/>
              <a:t>cca</a:t>
            </a:r>
            <a:r>
              <a:rPr lang="en-GB" dirty="0" smtClean="0"/>
              <a:t> 500 EUR)</a:t>
            </a:r>
          </a:p>
          <a:p>
            <a:pPr lvl="1"/>
            <a:r>
              <a:rPr lang="en-GB" dirty="0" smtClean="0"/>
              <a:t>larger projects for development: 2018: 8, 2019: 7 projects (</a:t>
            </a:r>
            <a:r>
              <a:rPr lang="en-GB" dirty="0" err="1" smtClean="0"/>
              <a:t>cca</a:t>
            </a:r>
            <a:r>
              <a:rPr lang="en-GB" dirty="0" smtClean="0"/>
              <a:t> 6,000 EUR)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CLARIN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217"/>
            <a:ext cx="3505200" cy="14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CLASSLA K-Centre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CLARIN certified knowledge centre for Processing of South Slavic languages</a:t>
            </a:r>
          </a:p>
          <a:p>
            <a:r>
              <a:rPr lang="en-GB" dirty="0" smtClean="0"/>
              <a:t>CLARIN.SI + Bulgarian CLARIN</a:t>
            </a:r>
          </a:p>
          <a:p>
            <a:r>
              <a:rPr lang="en-GB" dirty="0" smtClean="0"/>
              <a:t>FAQ on processing Slovenian, Croatian, Serbian, Bulgarian</a:t>
            </a:r>
          </a:p>
          <a:p>
            <a:r>
              <a:rPr lang="en-GB" dirty="0" smtClean="0"/>
              <a:t>CLASSLA automatic annotation web service</a:t>
            </a:r>
          </a:p>
          <a:p>
            <a:r>
              <a:rPr lang="en-GB" dirty="0" smtClean="0"/>
              <a:t>CLARIN.SI repository offers the most resources for Croatian and Serbian</a:t>
            </a:r>
          </a:p>
          <a:p>
            <a:r>
              <a:rPr lang="en-GB" dirty="0" err="1" smtClean="0"/>
              <a:t>CLARINSI@GitHub</a:t>
            </a:r>
            <a:r>
              <a:rPr lang="en-GB" dirty="0" smtClean="0"/>
              <a:t> offers many tools to process Slovenian, Croatian and Serbian (HBS)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4" y="475673"/>
            <a:ext cx="3276600" cy="9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CLARIN.SI Cooperation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CLARIN: National </a:t>
            </a:r>
            <a:r>
              <a:rPr lang="en-GB" dirty="0" smtClean="0"/>
              <a:t>coordinators </a:t>
            </a:r>
            <a:r>
              <a:rPr lang="en-GB" dirty="0" smtClean="0"/>
              <a:t>forum, </a:t>
            </a:r>
            <a:r>
              <a:rPr lang="en-GB" dirty="0" smtClean="0"/>
              <a:t>Working </a:t>
            </a:r>
            <a:r>
              <a:rPr lang="en-GB" dirty="0"/>
              <a:t>G</a:t>
            </a:r>
            <a:r>
              <a:rPr lang="en-GB" dirty="0" smtClean="0"/>
              <a:t>roups on </a:t>
            </a:r>
            <a:r>
              <a:rPr lang="en-GB" dirty="0" smtClean="0"/>
              <a:t>Standards, Legal Issues, User Involvement, Technical Centres</a:t>
            </a:r>
          </a:p>
          <a:p>
            <a:r>
              <a:rPr lang="en-GB" dirty="0" smtClean="0"/>
              <a:t>DARIAH-SI (INZ): joint development of corpora: digital library + linguistically analysed corpus (e.g. siParl)</a:t>
            </a:r>
          </a:p>
          <a:p>
            <a:r>
              <a:rPr lang="en-GB" dirty="0" smtClean="0"/>
              <a:t>ADP/CESSDA (FDV): RDA Node Slovenia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IV. CLARIN.SI Services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AAI Log-in</a:t>
            </a:r>
          </a:p>
          <a:p>
            <a:r>
              <a:rPr lang="en-GB" dirty="0" smtClean="0"/>
              <a:t>Concordancers</a:t>
            </a:r>
          </a:p>
          <a:p>
            <a:r>
              <a:rPr lang="en-GB" dirty="0" smtClean="0"/>
              <a:t>WebAnno</a:t>
            </a:r>
          </a:p>
          <a:p>
            <a:r>
              <a:rPr lang="en-GB" dirty="0" smtClean="0"/>
              <a:t>ReLDI annotation</a:t>
            </a:r>
          </a:p>
          <a:p>
            <a:r>
              <a:rPr lang="en-GB" dirty="0" smtClean="0"/>
              <a:t>Repository and Git (next lecture)</a:t>
            </a:r>
          </a:p>
          <a:p>
            <a:endParaRPr lang="en-GB" dirty="0" smtClean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4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Log-in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1" y="409014"/>
            <a:ext cx="3589772" cy="18492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7964" y="2038622"/>
            <a:ext cx="8229600" cy="4657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Infrastructure for authentication and authorisation (AAI)</a:t>
            </a:r>
          </a:p>
          <a:p>
            <a:r>
              <a:rPr lang="en-GB" dirty="0" smtClean="0"/>
              <a:t>Single Sign-On: separation between the Identity Provider and Service Provider</a:t>
            </a:r>
          </a:p>
          <a:p>
            <a:r>
              <a:rPr lang="en-GB" dirty="0" smtClean="0"/>
              <a:t>As opposed to standard web login we here know the identity of the user</a:t>
            </a:r>
          </a:p>
          <a:p>
            <a:r>
              <a:rPr lang="en-GB" dirty="0" smtClean="0"/>
              <a:t>Identity provider federations: EduGain</a:t>
            </a:r>
          </a:p>
          <a:p>
            <a:r>
              <a:rPr lang="en-GB" dirty="0" smtClean="0"/>
              <a:t>Slovene users can, via EduGain, access most CLARIN services in Europe</a:t>
            </a:r>
          </a:p>
        </p:txBody>
      </p:sp>
    </p:spTree>
    <p:extLst>
      <p:ext uri="{BB962C8B-B14F-4D97-AF65-F5344CB8AC3E}">
        <p14:creationId xmlns:p14="http://schemas.microsoft.com/office/powerpoint/2010/main" val="35232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Overview of the lecture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Introduction</a:t>
            </a:r>
            <a:endParaRPr lang="sl-SI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sl-SI" dirty="0" smtClean="0"/>
              <a:t>CLARIN</a:t>
            </a:r>
            <a:r>
              <a:rPr lang="en-GB" dirty="0" smtClean="0"/>
              <a:t> EU research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</a:t>
            </a:r>
            <a:r>
              <a:rPr lang="sl-SI" dirty="0" smtClean="0"/>
              <a:t>CLARIN.SI</a:t>
            </a:r>
            <a:r>
              <a:rPr lang="en-GB" dirty="0" smtClean="0"/>
              <a:t> </a:t>
            </a:r>
            <a:r>
              <a:rPr lang="en-GB" dirty="0"/>
              <a:t>research </a:t>
            </a:r>
            <a:r>
              <a:rPr lang="en-GB" dirty="0" smtClean="0"/>
              <a:t>infrastructure</a:t>
            </a:r>
            <a:endParaRPr lang="sl-SI" dirty="0" smtClean="0"/>
          </a:p>
          <a:p>
            <a:pPr marL="457200" indent="-457200">
              <a:buFont typeface="+mj-lt"/>
              <a:buAutoNum type="arabicPeriod"/>
            </a:pPr>
            <a:r>
              <a:rPr lang="sl-SI" dirty="0" smtClean="0"/>
              <a:t>CLARIN.SI</a:t>
            </a:r>
            <a:r>
              <a:rPr lang="en-GB" dirty="0" smtClean="0"/>
              <a:t> services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Concordancers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KonText + noSketch Engine</a:t>
            </a:r>
          </a:p>
          <a:p>
            <a:r>
              <a:rPr lang="en-GB" dirty="0" smtClean="0"/>
              <a:t>both use the same back-end</a:t>
            </a:r>
            <a:r>
              <a:rPr lang="sl-SI" dirty="0" smtClean="0"/>
              <a:t>: Manatee</a:t>
            </a:r>
          </a:p>
          <a:p>
            <a:r>
              <a:rPr lang="en-GB" dirty="0" smtClean="0"/>
              <a:t>support large corpora </a:t>
            </a:r>
            <a:r>
              <a:rPr lang="sl-SI" dirty="0" smtClean="0"/>
              <a:t>(</a:t>
            </a:r>
            <a:r>
              <a:rPr lang="en-GB" dirty="0" smtClean="0"/>
              <a:t>&gt; billion words</a:t>
            </a:r>
            <a:r>
              <a:rPr lang="sl-SI" dirty="0" smtClean="0"/>
              <a:t>)</a:t>
            </a:r>
          </a:p>
          <a:p>
            <a:r>
              <a:rPr lang="en-GB" dirty="0" smtClean="0"/>
              <a:t>corpora can have rich annotations</a:t>
            </a:r>
            <a:r>
              <a:rPr lang="sl-SI" dirty="0" smtClean="0"/>
              <a:t>:</a:t>
            </a:r>
          </a:p>
          <a:p>
            <a:pPr lvl="1"/>
            <a:r>
              <a:rPr lang="en-GB" dirty="0" smtClean="0"/>
              <a:t>structures (text, speech, sentence, etc.)</a:t>
            </a:r>
          </a:p>
          <a:p>
            <a:pPr lvl="1"/>
            <a:r>
              <a:rPr lang="en-GB" dirty="0" smtClean="0"/>
              <a:t>meta-data</a:t>
            </a:r>
            <a:r>
              <a:rPr lang="sl-SI" dirty="0" smtClean="0"/>
              <a:t> (</a:t>
            </a:r>
            <a:r>
              <a:rPr lang="en-GB" dirty="0" smtClean="0"/>
              <a:t>publication date, text type, author name, text standardness, etc.</a:t>
            </a:r>
            <a:r>
              <a:rPr lang="sl-SI" dirty="0" smtClean="0"/>
              <a:t>)</a:t>
            </a:r>
          </a:p>
          <a:p>
            <a:pPr lvl="1"/>
            <a:r>
              <a:rPr lang="en-GB" dirty="0" smtClean="0"/>
              <a:t>token attributes </a:t>
            </a:r>
            <a:r>
              <a:rPr lang="sl-SI" dirty="0" smtClean="0"/>
              <a:t>(</a:t>
            </a:r>
            <a:r>
              <a:rPr lang="en-GB" dirty="0" smtClean="0"/>
              <a:t>PoS tag, lemma, normalised form,  etc.</a:t>
            </a:r>
            <a:r>
              <a:rPr lang="sl-SI" dirty="0" smtClean="0"/>
              <a:t>)</a:t>
            </a:r>
          </a:p>
          <a:p>
            <a:r>
              <a:rPr lang="en-GB" dirty="0" smtClean="0"/>
              <a:t>powerful query language</a:t>
            </a:r>
            <a:r>
              <a:rPr lang="sl-SI" dirty="0" smtClean="0"/>
              <a:t>: CQL</a:t>
            </a:r>
          </a:p>
          <a:p>
            <a:r>
              <a:rPr lang="en-GB" dirty="0" smtClean="0"/>
              <a:t>various types of analysis and output</a:t>
            </a:r>
          </a:p>
          <a:p>
            <a:r>
              <a:rPr lang="en-GB" dirty="0" smtClean="0"/>
              <a:t>RESTFUL interface: usable via API</a:t>
            </a:r>
            <a:endParaRPr lang="sl-SI" dirty="0" smtClean="0"/>
          </a:p>
          <a:p>
            <a:r>
              <a:rPr lang="sl-SI" dirty="0" smtClean="0"/>
              <a:t>CLARIN.SI </a:t>
            </a:r>
            <a:r>
              <a:rPr lang="en-GB" dirty="0" smtClean="0"/>
              <a:t>concordancers offer ~100 corpora</a:t>
            </a: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3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KonText (CLARIN-CZ)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79" y="1524000"/>
            <a:ext cx="9052893" cy="46099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3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Concordances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4025"/>
            <a:ext cx="8229600" cy="4629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4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Kučan vs. Janša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699"/>
          <a:stretch/>
        </p:blipFill>
        <p:spPr>
          <a:xfrm>
            <a:off x="1109845" y="1600200"/>
            <a:ext cx="3690755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12455"/>
            <a:ext cx="3886400" cy="51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WebAnno (CLARIN-DE)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67" y="1524000"/>
            <a:ext cx="9076267" cy="5105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9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ReLDI automatic text annotation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428117"/>
            <a:ext cx="8229600" cy="442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386762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Web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API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5451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884" y="685800"/>
            <a:ext cx="7405526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V. Conclusions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purpose of </a:t>
            </a:r>
            <a:r>
              <a:rPr lang="sl-SI" dirty="0" smtClean="0"/>
              <a:t>CLARIN(.SI) </a:t>
            </a:r>
            <a:r>
              <a:rPr lang="en-GB" dirty="0" smtClean="0"/>
              <a:t>is to support research that need access to language data</a:t>
            </a:r>
            <a:endParaRPr lang="sl-SI" dirty="0" smtClean="0"/>
          </a:p>
          <a:p>
            <a:pPr lvl="1"/>
            <a:r>
              <a:rPr lang="en-GB" dirty="0" smtClean="0"/>
              <a:t>Digital humanities and social sciences</a:t>
            </a:r>
            <a:endParaRPr lang="sl-SI" dirty="0" smtClean="0"/>
          </a:p>
          <a:p>
            <a:pPr lvl="1"/>
            <a:r>
              <a:rPr lang="en-GB" dirty="0" smtClean="0"/>
              <a:t>Language Technologies (~ Computational Linguistics)</a:t>
            </a:r>
            <a:endParaRPr lang="sl-SI" dirty="0" smtClean="0"/>
          </a:p>
          <a:p>
            <a:pPr lvl="1"/>
            <a:r>
              <a:rPr lang="en-GB" dirty="0" smtClean="0"/>
              <a:t>All other fields where language is important</a:t>
            </a:r>
            <a:endParaRPr lang="sl-SI" dirty="0" smtClean="0"/>
          </a:p>
          <a:p>
            <a:r>
              <a:rPr lang="en-GB" dirty="0" smtClean="0"/>
              <a:t>Open access to resources, tools and services</a:t>
            </a:r>
            <a:endParaRPr lang="sl-SI" dirty="0" smtClean="0"/>
          </a:p>
          <a:p>
            <a:r>
              <a:rPr lang="en-GB" dirty="0" smtClean="0"/>
              <a:t>Where authentication is needed, </a:t>
            </a:r>
            <a:r>
              <a:rPr lang="sl-SI" dirty="0" smtClean="0"/>
              <a:t>AAI</a:t>
            </a:r>
            <a:r>
              <a:rPr lang="en-GB" dirty="0" smtClean="0"/>
              <a:t> is used</a:t>
            </a:r>
            <a:endParaRPr lang="en-GB" dirty="0"/>
          </a:p>
          <a:p>
            <a:r>
              <a:rPr lang="en-GB" dirty="0" smtClean="0"/>
              <a:t>CLARIN(.SI) financial support:</a:t>
            </a:r>
          </a:p>
          <a:p>
            <a:pPr lvl="1"/>
            <a:r>
              <a:rPr lang="en-GB" dirty="0" smtClean="0"/>
              <a:t>Organising various types of events</a:t>
            </a:r>
          </a:p>
          <a:p>
            <a:pPr lvl="1"/>
            <a:r>
              <a:rPr lang="en-GB" dirty="0" smtClean="0"/>
              <a:t>Work on specific topics incl. outreach</a:t>
            </a:r>
          </a:p>
          <a:p>
            <a:pPr lvl="1"/>
            <a:r>
              <a:rPr lang="en-GB" dirty="0" smtClean="0"/>
              <a:t>Development or modification of resources</a:t>
            </a:r>
          </a:p>
          <a:p>
            <a:pPr lvl="1"/>
            <a:r>
              <a:rPr lang="en-GB" dirty="0" smtClean="0"/>
              <a:t>Attendance at CLARIN conferences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0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I. Introduction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GB" dirty="0" smtClean="0"/>
              <a:t>Language technologies</a:t>
            </a:r>
          </a:p>
          <a:p>
            <a:pPr lvl="1"/>
            <a:r>
              <a:rPr lang="en-GB" sz="2400" dirty="0" smtClean="0"/>
              <a:t>main paradigm: supervised machine learning</a:t>
            </a:r>
          </a:p>
          <a:p>
            <a:pPr lvl="1"/>
            <a:r>
              <a:rPr lang="en-GB" sz="2400" dirty="0" smtClean="0"/>
              <a:t>programs are mostly language independent</a:t>
            </a:r>
          </a:p>
          <a:p>
            <a:pPr lvl="1"/>
            <a:r>
              <a:rPr lang="en-GB" sz="2400" dirty="0" smtClean="0"/>
              <a:t>need training (manually annotated) language resources</a:t>
            </a:r>
          </a:p>
          <a:p>
            <a:pPr lvl="1"/>
            <a:r>
              <a:rPr lang="en-GB" sz="2400" dirty="0" smtClean="0"/>
              <a:t>+ test data</a:t>
            </a:r>
          </a:p>
          <a:p>
            <a:r>
              <a:rPr lang="en-GB" dirty="0" smtClean="0"/>
              <a:t>Empirically supported linguistic investigations:</a:t>
            </a:r>
          </a:p>
          <a:p>
            <a:pPr lvl="1"/>
            <a:r>
              <a:rPr lang="en-GB" sz="2400" dirty="0" smtClean="0"/>
              <a:t>based on real (and, if possible, annotated) language data</a:t>
            </a:r>
          </a:p>
          <a:p>
            <a:r>
              <a:rPr lang="en-GB" dirty="0" smtClean="0"/>
              <a:t>Annotated language resources are necessary for each language</a:t>
            </a:r>
          </a:p>
          <a:p>
            <a:r>
              <a:rPr lang="en-GB" dirty="0" smtClean="0"/>
              <a:t>Where can we get such resources for Slovene (and other South-Slavic languages)?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Corpora: </a:t>
            </a:r>
          </a:p>
          <a:p>
            <a:pPr lvl="1"/>
            <a:r>
              <a:rPr lang="en-GB" dirty="0" smtClean="0"/>
              <a:t>uniformly encoded and document collection of texts</a:t>
            </a:r>
          </a:p>
          <a:p>
            <a:pPr lvl="1"/>
            <a:r>
              <a:rPr lang="en-GB" dirty="0" smtClean="0"/>
              <a:t>explicit criteria for text selection</a:t>
            </a:r>
          </a:p>
          <a:p>
            <a:pPr lvl="1"/>
            <a:r>
              <a:rPr lang="en-GB" dirty="0" smtClean="0"/>
              <a:t>annotated (morphosyntax, lemmatisation, syntax, named entities, …)</a:t>
            </a:r>
          </a:p>
          <a:p>
            <a:pPr lvl="1"/>
            <a:r>
              <a:rPr lang="en-GB" dirty="0" smtClean="0"/>
              <a:t>reference/specialised; mono/multilingual; text/speech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Lexicons:</a:t>
            </a:r>
          </a:p>
          <a:p>
            <a:pPr lvl="1"/>
            <a:r>
              <a:rPr lang="en-GB" dirty="0" smtClean="0"/>
              <a:t>the vocabulary of a language</a:t>
            </a:r>
          </a:p>
          <a:p>
            <a:pPr lvl="1"/>
            <a:r>
              <a:rPr lang="en-GB" dirty="0" smtClean="0"/>
              <a:t>words / phrases</a:t>
            </a:r>
          </a:p>
          <a:p>
            <a:pPr lvl="1"/>
            <a:r>
              <a:rPr lang="en-GB" dirty="0" smtClean="0"/>
              <a:t>morphosyntax, syntax, semantics, translations, external and internal links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Models:</a:t>
            </a:r>
          </a:p>
          <a:p>
            <a:pPr lvl="1"/>
            <a:r>
              <a:rPr lang="en-GB" dirty="0" smtClean="0"/>
              <a:t>data that enables a program to </a:t>
            </a:r>
            <a:r>
              <a:rPr lang="en-GB" dirty="0" smtClean="0"/>
              <a:t>annotate </a:t>
            </a:r>
            <a:r>
              <a:rPr lang="en-GB" dirty="0" smtClean="0"/>
              <a:t>text in a certain language for a certain level of annotation</a:t>
            </a:r>
          </a:p>
          <a:p>
            <a:pPr lvl="1"/>
            <a:r>
              <a:rPr lang="en-GB" dirty="0" smtClean="0"/>
              <a:t>e.g. Stanford-NLP model for parsing of Slovene; Moses model translating Slovene to English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reuse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Traditional approach</a:t>
            </a:r>
            <a:r>
              <a:rPr lang="sl-SI" dirty="0" smtClean="0"/>
              <a:t>: </a:t>
            </a:r>
          </a:p>
          <a:p>
            <a:pPr lvl="1"/>
            <a:r>
              <a:rPr lang="en-GB" dirty="0" smtClean="0"/>
              <a:t>develop language resources for each project separately</a:t>
            </a:r>
            <a:endParaRPr lang="sl-SI" dirty="0" smtClean="0"/>
          </a:p>
          <a:p>
            <a:pPr lvl="1"/>
            <a:r>
              <a:rPr lang="en-GB" dirty="0" smtClean="0"/>
              <a:t>resources unavailable to other researchers</a:t>
            </a:r>
            <a:endParaRPr lang="sl-SI" dirty="0" smtClean="0"/>
          </a:p>
          <a:p>
            <a:r>
              <a:rPr lang="en-GB" dirty="0" smtClean="0"/>
              <a:t>Disadvantages</a:t>
            </a:r>
            <a:r>
              <a:rPr lang="sl-SI" dirty="0" smtClean="0"/>
              <a:t>:</a:t>
            </a:r>
          </a:p>
          <a:p>
            <a:pPr lvl="1"/>
            <a:r>
              <a:rPr lang="en-GB" dirty="0" smtClean="0"/>
              <a:t>the development of a language resource can be very costly:</a:t>
            </a:r>
            <a:br>
              <a:rPr lang="en-GB" dirty="0" smtClean="0"/>
            </a:br>
            <a:r>
              <a:rPr lang="en-GB" dirty="0" smtClean="0"/>
              <a:t>waste of time and money if it is done several times</a:t>
            </a:r>
            <a:endParaRPr lang="sl-SI" dirty="0" smtClean="0"/>
          </a:p>
          <a:p>
            <a:pPr lvl="1"/>
            <a:r>
              <a:rPr lang="en-GB" dirty="0" smtClean="0"/>
              <a:t>later researchers cannot replicate or improve the initial results</a:t>
            </a:r>
            <a:endParaRPr lang="sl-SI" dirty="0" smtClean="0"/>
          </a:p>
          <a:p>
            <a:pPr lvl="1"/>
            <a:r>
              <a:rPr lang="en-GB" dirty="0" smtClean="0"/>
              <a:t>supports the monopoly of institutions that produced the resources</a:t>
            </a:r>
            <a:endParaRPr lang="sl-SI" dirty="0" smtClean="0"/>
          </a:p>
          <a:p>
            <a:pPr lvl="1"/>
            <a:r>
              <a:rPr lang="en-GB" dirty="0" smtClean="0"/>
              <a:t>the resources cannot be used to help in the development of products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</a:t>
            </a:r>
            <a:r>
              <a:rPr lang="en-GB" dirty="0" smtClean="0"/>
              <a:t>pen access to the results of research projects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barriers to publications and data</a:t>
            </a:r>
            <a:r>
              <a:rPr lang="sl-SI" dirty="0" smtClean="0"/>
              <a:t>:</a:t>
            </a:r>
          </a:p>
          <a:p>
            <a:pPr lvl="1"/>
            <a:r>
              <a:rPr lang="en-GB" dirty="0" smtClean="0"/>
              <a:t>saves of time and money</a:t>
            </a:r>
            <a:r>
              <a:rPr lang="sl-SI" dirty="0" smtClean="0"/>
              <a:t>; </a:t>
            </a:r>
          </a:p>
          <a:p>
            <a:pPr lvl="1"/>
            <a:r>
              <a:rPr lang="en-GB" dirty="0" smtClean="0"/>
              <a:t>avoids repetition of work</a:t>
            </a:r>
            <a:r>
              <a:rPr lang="sl-SI" dirty="0" smtClean="0"/>
              <a:t>; </a:t>
            </a:r>
          </a:p>
          <a:p>
            <a:pPr lvl="1"/>
            <a:r>
              <a:rPr lang="en-GB" dirty="0" smtClean="0"/>
              <a:t>encourages cooperation</a:t>
            </a:r>
            <a:r>
              <a:rPr lang="sl-SI" dirty="0" smtClean="0"/>
              <a:t>; </a:t>
            </a:r>
          </a:p>
          <a:p>
            <a:pPr lvl="1"/>
            <a:r>
              <a:rPr lang="en-GB" dirty="0" smtClean="0"/>
              <a:t>makes the research process more transparent</a:t>
            </a:r>
            <a:endParaRPr lang="sl-SI" dirty="0" smtClean="0"/>
          </a:p>
          <a:p>
            <a:pPr lvl="1"/>
            <a:r>
              <a:rPr lang="en-GB" dirty="0" smtClean="0"/>
              <a:t>stimulates innovation</a:t>
            </a:r>
            <a:endParaRPr lang="sl-SI" dirty="0" smtClean="0"/>
          </a:p>
          <a:p>
            <a:r>
              <a:rPr lang="en-GB" dirty="0" smtClean="0"/>
              <a:t>A very strong trend in </a:t>
            </a:r>
            <a:r>
              <a:rPr lang="sl-SI" dirty="0" smtClean="0"/>
              <a:t>EU (H2020)</a:t>
            </a:r>
            <a:r>
              <a:rPr lang="en-GB" dirty="0" smtClean="0"/>
              <a:t> projects, also in </a:t>
            </a:r>
            <a:r>
              <a:rPr lang="sl-SI" dirty="0" smtClean="0"/>
              <a:t>Sloveni</a:t>
            </a:r>
            <a:r>
              <a:rPr lang="en-GB" dirty="0" smtClean="0"/>
              <a:t>a</a:t>
            </a:r>
            <a:endParaRPr lang="sl-SI" dirty="0" smtClean="0"/>
          </a:p>
          <a:p>
            <a:r>
              <a:rPr lang="sl-SI" dirty="0" smtClean="0"/>
              <a:t>Problem</a:t>
            </a:r>
            <a:r>
              <a:rPr lang="en-GB" dirty="0" smtClean="0"/>
              <a:t>s</a:t>
            </a:r>
            <a:r>
              <a:rPr lang="sl-SI" dirty="0" smtClean="0"/>
              <a:t> </a:t>
            </a:r>
            <a:r>
              <a:rPr lang="en-GB" dirty="0" smtClean="0"/>
              <a:t>in enabling open access to language resources</a:t>
            </a:r>
            <a:r>
              <a:rPr lang="sl-SI" dirty="0" smtClean="0"/>
              <a:t>:</a:t>
            </a:r>
          </a:p>
          <a:p>
            <a:pPr lvl="1"/>
            <a:r>
              <a:rPr lang="en-GB" dirty="0" smtClean="0"/>
              <a:t>copyright on texts</a:t>
            </a:r>
            <a:endParaRPr lang="sl-SI" dirty="0" smtClean="0"/>
          </a:p>
          <a:p>
            <a:pPr lvl="1"/>
            <a:r>
              <a:rPr lang="en-GB" dirty="0" smtClean="0"/>
              <a:t>privacy protection (</a:t>
            </a:r>
            <a:r>
              <a:rPr lang="sl-SI" dirty="0" smtClean="0"/>
              <a:t>GDPR</a:t>
            </a:r>
            <a:r>
              <a:rPr lang="en-GB" dirty="0" smtClean="0"/>
              <a:t>), including the right to be forgotten, </a:t>
            </a:r>
            <a:endParaRPr lang="sl-SI" dirty="0" smtClean="0"/>
          </a:p>
          <a:p>
            <a:pPr lvl="1"/>
            <a:r>
              <a:rPr lang="en-GB" dirty="0" smtClean="0"/>
              <a:t>terms-of-use by owners of social media platforms </a:t>
            </a:r>
            <a:r>
              <a:rPr lang="sl-SI" dirty="0" smtClean="0"/>
              <a:t>(</a:t>
            </a:r>
            <a:r>
              <a:rPr lang="en-GB" dirty="0" smtClean="0"/>
              <a:t>e.g. </a:t>
            </a:r>
            <a:r>
              <a:rPr lang="sl-SI" dirty="0" smtClean="0"/>
              <a:t>Twitter)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infrastructures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2209800"/>
            <a:ext cx="7543800" cy="44966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222" y="1528482"/>
            <a:ext cx="85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Infrastructures are facilities that provide resources and services for research communities to conduct research and foster innovation.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72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infrastructures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Beginning, 2002: ESFRI (European Strategy Forum on Research Infrastructures), </a:t>
            </a:r>
          </a:p>
          <a:p>
            <a:r>
              <a:rPr lang="en-GB" dirty="0" smtClean="0"/>
              <a:t>Roadmap: proposed 15 (2016: 21) RIs, some already established as ERICs (EU legal entity: European RI Consortium)</a:t>
            </a:r>
          </a:p>
          <a:p>
            <a:r>
              <a:rPr lang="en-GB" dirty="0" smtClean="0"/>
              <a:t>Slovenia participates in 14 RI (e.g. CERN, ELEXIR) </a:t>
            </a:r>
          </a:p>
          <a:p>
            <a:r>
              <a:rPr lang="en-GB" dirty="0" smtClean="0"/>
              <a:t>Humanities and Social Sciences:</a:t>
            </a:r>
          </a:p>
          <a:p>
            <a:pPr lvl="1"/>
            <a:r>
              <a:rPr lang="en-GB" dirty="0" smtClean="0"/>
              <a:t>DARIAH ERIC / DARIAH-SI: Digital Research Infrastructure for the Arts and Humanities</a:t>
            </a:r>
          </a:p>
          <a:p>
            <a:pPr lvl="1"/>
            <a:r>
              <a:rPr lang="en-GB" b="1" dirty="0" smtClean="0"/>
              <a:t>CLARIN ERIC / CLARIN.SI</a:t>
            </a:r>
            <a:r>
              <a:rPr lang="en-GB" dirty="0" smtClean="0"/>
              <a:t>: Common Language Resources and Technology Infrastructure</a:t>
            </a:r>
          </a:p>
          <a:p>
            <a:pPr lvl="1"/>
            <a:r>
              <a:rPr lang="en-GB" dirty="0" smtClean="0"/>
              <a:t>Social Sciences: CESSDA / ADP, </a:t>
            </a:r>
            <a:r>
              <a:rPr lang="en-GB" dirty="0" err="1" smtClean="0"/>
              <a:t>Arhiv</a:t>
            </a:r>
            <a:r>
              <a:rPr lang="en-GB" dirty="0" smtClean="0"/>
              <a:t> </a:t>
            </a:r>
            <a:r>
              <a:rPr lang="en-GB" dirty="0" err="1" smtClean="0"/>
              <a:t>družboslovnih</a:t>
            </a:r>
            <a:r>
              <a:rPr lang="en-GB" dirty="0" smtClean="0"/>
              <a:t> </a:t>
            </a:r>
            <a:r>
              <a:rPr lang="en-GB" dirty="0" err="1" smtClean="0"/>
              <a:t>podatkov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II. CLARIN ERIC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Language Resources and Technology </a:t>
            </a:r>
            <a:r>
              <a:rPr lang="en-US" dirty="0" smtClean="0"/>
              <a:t>Infrastructure</a:t>
            </a:r>
            <a:endParaRPr lang="sl-SI" dirty="0"/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smtClean="0"/>
          </a:p>
          <a:p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" descr="https://www.clarin.eu/sites/default/files/clarin-frontpage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9"/>
          <a:stretch/>
        </p:blipFill>
        <p:spPr bwMode="auto">
          <a:xfrm>
            <a:off x="2590800" y="2895600"/>
            <a:ext cx="3429000" cy="22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1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21084</TotalTime>
  <Words>1283</Words>
  <Application>Microsoft Office PowerPoint</Application>
  <PresentationFormat>On-screen Show (4:3)</PresentationFormat>
  <Paragraphs>191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Clarity</vt:lpstr>
      <vt:lpstr>PowerPoint Presentation</vt:lpstr>
      <vt:lpstr>Overview of the lecture</vt:lpstr>
      <vt:lpstr>I. Introduction</vt:lpstr>
      <vt:lpstr>Language resources</vt:lpstr>
      <vt:lpstr>Resource reuse</vt:lpstr>
      <vt:lpstr>Open access to the results of research projects</vt:lpstr>
      <vt:lpstr>Research infrastructures</vt:lpstr>
      <vt:lpstr>Research infrastructures</vt:lpstr>
      <vt:lpstr>II. CLARIN ERIC</vt:lpstr>
      <vt:lpstr>PowerPoint Presentation</vt:lpstr>
      <vt:lpstr>PowerPoint Presentation</vt:lpstr>
      <vt:lpstr>CLARIN ERIC</vt:lpstr>
      <vt:lpstr>III. CLARIN.SI</vt:lpstr>
      <vt:lpstr>PowerPoint Presentation</vt:lpstr>
      <vt:lpstr>PowerPoint Presentation</vt:lpstr>
      <vt:lpstr>CLASSLA K-Centre</vt:lpstr>
      <vt:lpstr>CLARIN.SI Cooperation</vt:lpstr>
      <vt:lpstr>IV. CLARIN.SI Services</vt:lpstr>
      <vt:lpstr>Log-in</vt:lpstr>
      <vt:lpstr>Concordancers</vt:lpstr>
      <vt:lpstr>KonText (CLARIN-CZ)</vt:lpstr>
      <vt:lpstr>Concordances</vt:lpstr>
      <vt:lpstr>Kučan vs. Janša</vt:lpstr>
      <vt:lpstr>WebAnno (CLARIN-DE)</vt:lpstr>
      <vt:lpstr>ReLDI automatic text annotation</vt:lpstr>
      <vt:lpstr>Result</vt:lpstr>
      <vt:lpstr>V.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Missed chance or coming opportunity</dc:title>
  <dc:creator>tomaz</dc:creator>
  <cp:lastModifiedBy>Tomaz Erjavec</cp:lastModifiedBy>
  <cp:revision>2284</cp:revision>
  <dcterms:created xsi:type="dcterms:W3CDTF">2006-08-16T00:00:00Z</dcterms:created>
  <dcterms:modified xsi:type="dcterms:W3CDTF">2020-04-29T11:49:49Z</dcterms:modified>
</cp:coreProperties>
</file>